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5"/>
  </p:notesMasterIdLst>
  <p:handoutMasterIdLst>
    <p:handoutMasterId r:id="rId36"/>
  </p:handoutMasterIdLst>
  <p:sldIdLst>
    <p:sldId id="272" r:id="rId2"/>
    <p:sldId id="286" r:id="rId3"/>
    <p:sldId id="289" r:id="rId4"/>
    <p:sldId id="280" r:id="rId5"/>
    <p:sldId id="279" r:id="rId6"/>
    <p:sldId id="278" r:id="rId7"/>
    <p:sldId id="282" r:id="rId8"/>
    <p:sldId id="283" r:id="rId9"/>
    <p:sldId id="284" r:id="rId10"/>
    <p:sldId id="281" r:id="rId11"/>
    <p:sldId id="274" r:id="rId12"/>
    <p:sldId id="291" r:id="rId13"/>
    <p:sldId id="308" r:id="rId14"/>
    <p:sldId id="292" r:id="rId15"/>
    <p:sldId id="293" r:id="rId16"/>
    <p:sldId id="294" r:id="rId17"/>
    <p:sldId id="295" r:id="rId18"/>
    <p:sldId id="256" r:id="rId19"/>
    <p:sldId id="299" r:id="rId20"/>
    <p:sldId id="303" r:id="rId21"/>
    <p:sldId id="288" r:id="rId22"/>
    <p:sldId id="300" r:id="rId23"/>
    <p:sldId id="304" r:id="rId24"/>
    <p:sldId id="305" r:id="rId25"/>
    <p:sldId id="306" r:id="rId26"/>
    <p:sldId id="276" r:id="rId27"/>
    <p:sldId id="277" r:id="rId28"/>
    <p:sldId id="275" r:id="rId29"/>
    <p:sldId id="296" r:id="rId30"/>
    <p:sldId id="307" r:id="rId31"/>
    <p:sldId id="301" r:id="rId32"/>
    <p:sldId id="302" r:id="rId33"/>
    <p:sldId id="297" r:id="rId34"/>
  </p:sldIdLst>
  <p:sldSz cx="9144000" cy="6858000" type="screen4x3"/>
  <p:notesSz cx="7026275" cy="9312275"/>
  <p:custDataLst>
    <p:tags r:id="rId37"/>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4196">
          <p15:clr>
            <a:srgbClr val="A4A3A4"/>
          </p15:clr>
        </p15:guide>
        <p15:guide id="2" orient="horz" pos="2988">
          <p15:clr>
            <a:srgbClr val="A4A3A4"/>
          </p15:clr>
        </p15:guide>
        <p15:guide id="3" orient="horz" pos="3600">
          <p15:clr>
            <a:srgbClr val="A4A3A4"/>
          </p15:clr>
        </p15:guide>
        <p15:guide id="4" orient="horz" pos="1344">
          <p15:clr>
            <a:srgbClr val="A4A3A4"/>
          </p15:clr>
        </p15:guide>
        <p15:guide id="5" orient="horz" pos="2379">
          <p15:clr>
            <a:srgbClr val="A4A3A4"/>
          </p15:clr>
        </p15:guide>
        <p15:guide id="6" orient="horz" pos="3922">
          <p15:clr>
            <a:srgbClr val="A4A3A4"/>
          </p15:clr>
        </p15:guide>
        <p15:guide id="7" orient="horz" pos="1086">
          <p15:clr>
            <a:srgbClr val="A4A3A4"/>
          </p15:clr>
        </p15:guide>
        <p15:guide id="8" orient="horz" pos="184">
          <p15:clr>
            <a:srgbClr val="A4A3A4"/>
          </p15:clr>
        </p15:guide>
        <p15:guide id="9" orient="horz" pos="2178">
          <p15:clr>
            <a:srgbClr val="A4A3A4"/>
          </p15:clr>
        </p15:guide>
        <p15:guide id="10" pos="435">
          <p15:clr>
            <a:srgbClr val="A4A3A4"/>
          </p15:clr>
        </p15:guide>
        <p15:guide id="11" pos="2881">
          <p15:clr>
            <a:srgbClr val="A4A3A4"/>
          </p15:clr>
        </p15:guide>
        <p15:guide id="12" pos="2784">
          <p15:clr>
            <a:srgbClr val="A4A3A4"/>
          </p15:clr>
        </p15:guide>
        <p15:guide id="13" pos="2976">
          <p15:clr>
            <a:srgbClr val="A4A3A4"/>
          </p15:clr>
        </p15:guide>
        <p15:guide id="14" pos="5328">
          <p15:clr>
            <a:srgbClr val="A4A3A4"/>
          </p15:clr>
        </p15:guide>
        <p15:guide id="15" pos="212">
          <p15:clr>
            <a:srgbClr val="A4A3A4"/>
          </p15:clr>
        </p15:guide>
        <p15:guide id="16" pos="5545">
          <p15:clr>
            <a:srgbClr val="A4A3A4"/>
          </p15:clr>
        </p15:guide>
        <p15:guide id="17" pos="1044">
          <p15:clr>
            <a:srgbClr val="A4A3A4"/>
          </p15:clr>
        </p15:guide>
      </p15:sldGuideLst>
    </p:ext>
    <p:ext uri="{2D200454-40CA-4A62-9FC3-DE9A4176ACB9}">
      <p15:notesGuideLst xmlns:p15="http://schemas.microsoft.com/office/powerpoint/2012/main">
        <p15:guide id="1" orient="horz" pos="2933" userDrawn="1">
          <p15:clr>
            <a:srgbClr val="A4A3A4"/>
          </p15:clr>
        </p15:guide>
        <p15:guide id="2" pos="221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3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2" autoAdjust="0"/>
    <p:restoredTop sz="97266" autoAdjust="0"/>
  </p:normalViewPr>
  <p:slideViewPr>
    <p:cSldViewPr snapToGrid="0" snapToObjects="1">
      <p:cViewPr varScale="1">
        <p:scale>
          <a:sx n="114" d="100"/>
          <a:sy n="114" d="100"/>
        </p:scale>
        <p:origin x="1506" y="108"/>
      </p:cViewPr>
      <p:guideLst>
        <p:guide orient="horz" pos="4196"/>
        <p:guide orient="horz" pos="2988"/>
        <p:guide orient="horz" pos="3600"/>
        <p:guide orient="horz" pos="1344"/>
        <p:guide orient="horz" pos="2379"/>
        <p:guide orient="horz" pos="3922"/>
        <p:guide orient="horz" pos="1086"/>
        <p:guide orient="horz" pos="184"/>
        <p:guide orient="horz" pos="2178"/>
        <p:guide pos="435"/>
        <p:guide pos="2881"/>
        <p:guide pos="2784"/>
        <p:guide pos="2976"/>
        <p:guide pos="5328"/>
        <p:guide pos="212"/>
        <p:guide pos="5545"/>
        <p:guide pos="10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5" d="100"/>
          <a:sy n="85" d="100"/>
        </p:scale>
        <p:origin x="-3198" y="-90"/>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sz="quarter" idx="1"/>
          </p:nvPr>
        </p:nvSpPr>
        <p:spPr>
          <a:xfrm>
            <a:off x="3979930" y="0"/>
            <a:ext cx="3044719" cy="465614"/>
          </a:xfrm>
          <a:prstGeom prst="rect">
            <a:avLst/>
          </a:prstGeom>
        </p:spPr>
        <p:txBody>
          <a:bodyPr vert="horz" lIns="93360" tIns="46680" rIns="93360" bIns="46680" rtlCol="0"/>
          <a:lstStyle>
            <a:lvl1pPr algn="r">
              <a:defRPr sz="1200"/>
            </a:lvl1pPr>
          </a:lstStyle>
          <a:p>
            <a:fld id="{942D81DA-C33A-C640-9AA6-715742CA0973}" type="datetimeFigureOut">
              <a:rPr lang="en-US" smtClean="0"/>
              <a:pPr/>
              <a:t>2/18/2020</a:t>
            </a:fld>
            <a:endParaRPr lang="en-US"/>
          </a:p>
        </p:txBody>
      </p:sp>
      <p:sp>
        <p:nvSpPr>
          <p:cNvPr id="4" name="Footer Placeholder 3"/>
          <p:cNvSpPr>
            <a:spLocks noGrp="1"/>
          </p:cNvSpPr>
          <p:nvPr>
            <p:ph type="ftr" sz="quarter" idx="2"/>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a:p>
        </p:txBody>
      </p:sp>
      <p:sp>
        <p:nvSpPr>
          <p:cNvPr id="5" name="Slide Number Placeholder 4"/>
          <p:cNvSpPr>
            <a:spLocks noGrp="1"/>
          </p:cNvSpPr>
          <p:nvPr>
            <p:ph type="sldNum" sz="quarter" idx="3"/>
          </p:nvPr>
        </p:nvSpPr>
        <p:spPr>
          <a:xfrm>
            <a:off x="3979930" y="8845045"/>
            <a:ext cx="3044719" cy="465614"/>
          </a:xfrm>
          <a:prstGeom prst="rect">
            <a:avLst/>
          </a:prstGeom>
        </p:spPr>
        <p:txBody>
          <a:bodyPr vert="horz" lIns="93360" tIns="46680" rIns="93360" bIns="46680" rtlCol="0" anchor="b"/>
          <a:lstStyle>
            <a:lvl1pPr algn="r">
              <a:defRPr sz="1200"/>
            </a:lvl1pPr>
          </a:lstStyle>
          <a:p>
            <a:fld id="{FB63D7DB-47DD-944B-8104-28A75E0AFE32}" type="slidenum">
              <a:rPr lang="en-US" smtClean="0"/>
              <a:pPr/>
              <a:t>‹#›</a:t>
            </a:fld>
            <a:endParaRPr lang="en-US"/>
          </a:p>
        </p:txBody>
      </p:sp>
    </p:spTree>
    <p:extLst>
      <p:ext uri="{BB962C8B-B14F-4D97-AF65-F5344CB8AC3E}">
        <p14:creationId xmlns:p14="http://schemas.microsoft.com/office/powerpoint/2010/main" val="5674253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3044719" cy="465614"/>
          </a:xfrm>
          <a:prstGeom prst="rect">
            <a:avLst/>
          </a:prstGeom>
          <a:noFill/>
          <a:ln w="9525">
            <a:noFill/>
            <a:miter lim="800000"/>
            <a:headEnd/>
            <a:tailEnd/>
          </a:ln>
        </p:spPr>
        <p:txBody>
          <a:bodyPr vert="horz" wrap="square" lIns="93360" tIns="46680" rIns="93360" bIns="46680" numCol="1" anchor="t" anchorCtr="0" compatLnSpc="1">
            <a:prstTxWarp prst="textNoShape">
              <a:avLst/>
            </a:prstTxWarp>
          </a:bodyPr>
          <a:lstStyle>
            <a:lvl1pPr>
              <a:defRPr sz="1200"/>
            </a:lvl1pPr>
          </a:lstStyle>
          <a:p>
            <a:endParaRPr lang="en-US"/>
          </a:p>
        </p:txBody>
      </p:sp>
      <p:sp>
        <p:nvSpPr>
          <p:cNvPr id="4099" name="Rectangle 1027"/>
          <p:cNvSpPr>
            <a:spLocks noGrp="1" noChangeArrowheads="1"/>
          </p:cNvSpPr>
          <p:nvPr>
            <p:ph type="dt" idx="1"/>
          </p:nvPr>
        </p:nvSpPr>
        <p:spPr bwMode="auto">
          <a:xfrm>
            <a:off x="3981556" y="0"/>
            <a:ext cx="3044719" cy="465614"/>
          </a:xfrm>
          <a:prstGeom prst="rect">
            <a:avLst/>
          </a:prstGeom>
          <a:noFill/>
          <a:ln w="9525">
            <a:noFill/>
            <a:miter lim="800000"/>
            <a:headEnd/>
            <a:tailEnd/>
          </a:ln>
        </p:spPr>
        <p:txBody>
          <a:bodyPr vert="horz" wrap="square" lIns="93360" tIns="46680" rIns="93360" bIns="46680" numCol="1" anchor="t" anchorCtr="0" compatLnSpc="1">
            <a:prstTxWarp prst="textNoShape">
              <a:avLst/>
            </a:prstTxWarp>
          </a:bodyPr>
          <a:lstStyle>
            <a:lvl1pPr algn="r">
              <a:defRPr sz="1200"/>
            </a:lvl1pPr>
          </a:lstStyle>
          <a:p>
            <a:endParaRPr lang="en-US"/>
          </a:p>
        </p:txBody>
      </p:sp>
      <p:sp>
        <p:nvSpPr>
          <p:cNvPr id="4100" name="Rectangle 1028"/>
          <p:cNvSpPr>
            <a:spLocks noGrp="1" noRot="1" noChangeAspect="1" noChangeArrowheads="1" noTextEdit="1"/>
          </p:cNvSpPr>
          <p:nvPr>
            <p:ph type="sldImg" idx="2"/>
          </p:nvPr>
        </p:nvSpPr>
        <p:spPr bwMode="auto">
          <a:xfrm>
            <a:off x="1184275" y="698500"/>
            <a:ext cx="4657725" cy="3492500"/>
          </a:xfrm>
          <a:prstGeom prst="rect">
            <a:avLst/>
          </a:prstGeom>
          <a:noFill/>
          <a:ln w="9525">
            <a:solidFill>
              <a:srgbClr val="000000"/>
            </a:solidFill>
            <a:miter lim="800000"/>
            <a:headEnd/>
            <a:tailEnd/>
          </a:ln>
          <a:effectLst/>
        </p:spPr>
      </p:sp>
      <p:sp>
        <p:nvSpPr>
          <p:cNvPr id="4101" name="Rectangle 1029"/>
          <p:cNvSpPr>
            <a:spLocks noGrp="1" noChangeArrowheads="1"/>
          </p:cNvSpPr>
          <p:nvPr>
            <p:ph type="body" sz="quarter" idx="3"/>
          </p:nvPr>
        </p:nvSpPr>
        <p:spPr bwMode="auto">
          <a:xfrm>
            <a:off x="936837" y="4423331"/>
            <a:ext cx="5152602" cy="4190524"/>
          </a:xfrm>
          <a:prstGeom prst="rect">
            <a:avLst/>
          </a:prstGeom>
          <a:noFill/>
          <a:ln w="9525">
            <a:noFill/>
            <a:miter lim="800000"/>
            <a:headEnd/>
            <a:tailEnd/>
          </a:ln>
        </p:spPr>
        <p:txBody>
          <a:bodyPr vert="horz" wrap="square" lIns="93360" tIns="46680" rIns="93360" bIns="4668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1030"/>
          <p:cNvSpPr>
            <a:spLocks noGrp="1" noChangeArrowheads="1"/>
          </p:cNvSpPr>
          <p:nvPr>
            <p:ph type="ftr" sz="quarter" idx="4"/>
          </p:nvPr>
        </p:nvSpPr>
        <p:spPr bwMode="auto">
          <a:xfrm>
            <a:off x="0" y="8846661"/>
            <a:ext cx="3044719" cy="465614"/>
          </a:xfrm>
          <a:prstGeom prst="rect">
            <a:avLst/>
          </a:prstGeom>
          <a:noFill/>
          <a:ln w="9525">
            <a:noFill/>
            <a:miter lim="800000"/>
            <a:headEnd/>
            <a:tailEnd/>
          </a:ln>
        </p:spPr>
        <p:txBody>
          <a:bodyPr vert="horz" wrap="square" lIns="93360" tIns="46680" rIns="93360" bIns="46680" numCol="1" anchor="b" anchorCtr="0" compatLnSpc="1">
            <a:prstTxWarp prst="textNoShape">
              <a:avLst/>
            </a:prstTxWarp>
          </a:bodyPr>
          <a:lstStyle>
            <a:lvl1pPr>
              <a:defRPr sz="1200"/>
            </a:lvl1pPr>
          </a:lstStyle>
          <a:p>
            <a:endParaRPr lang="en-US"/>
          </a:p>
        </p:txBody>
      </p:sp>
      <p:sp>
        <p:nvSpPr>
          <p:cNvPr id="4103" name="Rectangle 1031"/>
          <p:cNvSpPr>
            <a:spLocks noGrp="1" noChangeArrowheads="1"/>
          </p:cNvSpPr>
          <p:nvPr>
            <p:ph type="sldNum" sz="quarter" idx="5"/>
          </p:nvPr>
        </p:nvSpPr>
        <p:spPr bwMode="auto">
          <a:xfrm>
            <a:off x="3981556" y="8846661"/>
            <a:ext cx="3044719" cy="465614"/>
          </a:xfrm>
          <a:prstGeom prst="rect">
            <a:avLst/>
          </a:prstGeom>
          <a:noFill/>
          <a:ln w="9525">
            <a:noFill/>
            <a:miter lim="800000"/>
            <a:headEnd/>
            <a:tailEnd/>
          </a:ln>
        </p:spPr>
        <p:txBody>
          <a:bodyPr vert="horz" wrap="square" lIns="93360" tIns="46680" rIns="93360" bIns="46680" numCol="1" anchor="b" anchorCtr="0" compatLnSpc="1">
            <a:prstTxWarp prst="textNoShape">
              <a:avLst/>
            </a:prstTxWarp>
          </a:bodyPr>
          <a:lstStyle>
            <a:lvl1pPr algn="r">
              <a:defRPr sz="1200"/>
            </a:lvl1pPr>
          </a:lstStyle>
          <a:p>
            <a:fld id="{790D3DF7-73EE-3E4D-9809-02B5CBE3AF7B}" type="slidenum">
              <a:rPr lang="en-US"/>
              <a:pPr/>
              <a:t>‹#›</a:t>
            </a:fld>
            <a:endParaRPr lang="en-US"/>
          </a:p>
        </p:txBody>
      </p:sp>
    </p:spTree>
    <p:extLst>
      <p:ext uri="{BB962C8B-B14F-4D97-AF65-F5344CB8AC3E}">
        <p14:creationId xmlns:p14="http://schemas.microsoft.com/office/powerpoint/2010/main" val="2557691556"/>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fontAlgn="base">
      <a:spcBef>
        <a:spcPct val="30000"/>
      </a:spcBef>
      <a:spcAft>
        <a:spcPct val="0"/>
      </a:spcAft>
      <a:defRPr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Only">
    <p:bg>
      <p:bgPr>
        <a:solidFill>
          <a:srgbClr val="FFFFF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598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0" y="6698150"/>
            <a:ext cx="9144000" cy="1598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504267" y="1885950"/>
            <a:ext cx="6135672" cy="3126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3243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bg>
      <p:bgPr>
        <a:solidFill>
          <a:srgbClr val="FFFFFF"/>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4" name="Rectangle 2"/>
          <p:cNvSpPr>
            <a:spLocks noGrp="1" noChangeArrowheads="1"/>
          </p:cNvSpPr>
          <p:nvPr>
            <p:ph type="ctrTitle" hasCustomPrompt="1"/>
          </p:nvPr>
        </p:nvSpPr>
        <p:spPr>
          <a:xfrm>
            <a:off x="1647645" y="3505200"/>
            <a:ext cx="6810555" cy="985121"/>
          </a:xfrm>
        </p:spPr>
        <p:txBody>
          <a:bodyPr anchor="b" anchorCtr="0"/>
          <a:lstStyle>
            <a:lvl1pPr algn="l">
              <a:lnSpc>
                <a:spcPts val="4400"/>
              </a:lnSpc>
              <a:defRPr sz="4200" b="1" cap="all" baseline="0"/>
            </a:lvl1pPr>
          </a:lstStyle>
          <a:p>
            <a:r>
              <a:rPr lang="en-US" dirty="0"/>
              <a:t>PRESENTATION TITLE </a:t>
            </a:r>
            <a:br>
              <a:rPr lang="en-US" dirty="0"/>
            </a:br>
            <a:r>
              <a:rPr lang="en-US" dirty="0"/>
              <a:t>(CAN BE UP TO 2 LINES)</a:t>
            </a:r>
          </a:p>
        </p:txBody>
      </p:sp>
      <p:sp>
        <p:nvSpPr>
          <p:cNvPr id="3075" name="Rectangle 3"/>
          <p:cNvSpPr>
            <a:spLocks noGrp="1" noChangeArrowheads="1"/>
          </p:cNvSpPr>
          <p:nvPr>
            <p:ph type="subTitle" idx="1" hasCustomPrompt="1"/>
          </p:nvPr>
        </p:nvSpPr>
        <p:spPr>
          <a:xfrm>
            <a:off x="1647645" y="4724400"/>
            <a:ext cx="6810555" cy="804696"/>
          </a:xfrm>
        </p:spPr>
        <p:txBody>
          <a:bodyPr anchor="t" anchorCtr="0"/>
          <a:lstStyle>
            <a:lvl1pPr algn="l">
              <a:lnSpc>
                <a:spcPct val="100000"/>
              </a:lnSpc>
              <a:spcBef>
                <a:spcPts val="768"/>
              </a:spcBef>
              <a:defRPr sz="3400">
                <a:solidFill>
                  <a:schemeClr val="bg1"/>
                </a:solidFill>
                <a:latin typeface="+mj-lt"/>
              </a:defRPr>
            </a:lvl1pPr>
          </a:lstStyle>
          <a:p>
            <a:r>
              <a:rPr lang="en-US" dirty="0"/>
              <a:t>Presentation Subtitle</a:t>
            </a:r>
          </a:p>
        </p:txBody>
      </p:sp>
      <p:sp>
        <p:nvSpPr>
          <p:cNvPr id="7" name="Rectangle 6"/>
          <p:cNvSpPr/>
          <p:nvPr userDrawn="1"/>
        </p:nvSpPr>
        <p:spPr>
          <a:xfrm>
            <a:off x="0" y="0"/>
            <a:ext cx="9144000" cy="1598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1647645" y="5536722"/>
            <a:ext cx="7496355"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6" name="Text Placeholder 5"/>
          <p:cNvSpPr>
            <a:spLocks noGrp="1"/>
          </p:cNvSpPr>
          <p:nvPr>
            <p:ph type="body" sz="quarter" idx="10" hasCustomPrompt="1"/>
          </p:nvPr>
        </p:nvSpPr>
        <p:spPr>
          <a:xfrm>
            <a:off x="1657351" y="5714999"/>
            <a:ext cx="6800850" cy="511175"/>
          </a:xfrm>
        </p:spPr>
        <p:txBody>
          <a:bodyPr anchor="b" anchorCtr="0"/>
          <a:lstStyle>
            <a:lvl1pPr algn="r">
              <a:spcBef>
                <a:spcPts val="0"/>
              </a:spcBef>
              <a:defRPr b="1">
                <a:solidFill>
                  <a:schemeClr val="bg1"/>
                </a:solidFill>
              </a:defRPr>
            </a:lvl1pPr>
            <a:lvl2pPr marL="0" indent="0">
              <a:buNone/>
              <a:defRPr/>
            </a:lvl2pPr>
          </a:lstStyle>
          <a:p>
            <a:pPr lvl="0"/>
            <a:r>
              <a:rPr lang="en-US" dirty="0"/>
              <a:t>Presenter’s Name</a:t>
            </a:r>
          </a:p>
        </p:txBody>
      </p:sp>
      <p:sp>
        <p:nvSpPr>
          <p:cNvPr id="23" name="Text Placeholder 5"/>
          <p:cNvSpPr>
            <a:spLocks noGrp="1"/>
          </p:cNvSpPr>
          <p:nvPr>
            <p:ph type="body" sz="quarter" idx="11" hasCustomPrompt="1"/>
          </p:nvPr>
        </p:nvSpPr>
        <p:spPr>
          <a:xfrm>
            <a:off x="1657351" y="6223957"/>
            <a:ext cx="6800849" cy="437193"/>
          </a:xfrm>
        </p:spPr>
        <p:txBody>
          <a:bodyPr anchor="t" anchorCtr="0"/>
          <a:lstStyle>
            <a:lvl1pPr algn="r">
              <a:spcBef>
                <a:spcPts val="0"/>
              </a:spcBef>
              <a:defRPr b="0">
                <a:solidFill>
                  <a:schemeClr val="bg1"/>
                </a:solidFill>
              </a:defRPr>
            </a:lvl1pPr>
            <a:lvl2pPr marL="0" indent="0">
              <a:buNone/>
              <a:defRPr/>
            </a:lvl2pPr>
          </a:lstStyle>
          <a:p>
            <a:pPr lvl="0"/>
            <a:r>
              <a:rPr lang="en-US" dirty="0"/>
              <a:t>Presenter’s Title</a:t>
            </a:r>
          </a:p>
        </p:txBody>
      </p:sp>
      <p:sp>
        <p:nvSpPr>
          <p:cNvPr id="3" name="Text Placeholder 2"/>
          <p:cNvSpPr>
            <a:spLocks noGrp="1"/>
          </p:cNvSpPr>
          <p:nvPr>
            <p:ph type="body" sz="quarter" idx="12" hasCustomPrompt="1"/>
          </p:nvPr>
        </p:nvSpPr>
        <p:spPr>
          <a:xfrm>
            <a:off x="6324601" y="2105848"/>
            <a:ext cx="2133600" cy="381000"/>
          </a:xfrm>
        </p:spPr>
        <p:txBody>
          <a:bodyPr/>
          <a:lstStyle>
            <a:lvl1pPr algn="r">
              <a:defRPr sz="1800">
                <a:solidFill>
                  <a:schemeClr val="bg1"/>
                </a:solidFill>
              </a:defRPr>
            </a:lvl1pPr>
          </a:lstStyle>
          <a:p>
            <a:pPr lvl="0"/>
            <a:r>
              <a:rPr lang="en-US" dirty="0"/>
              <a:t>Insert Date</a:t>
            </a:r>
          </a:p>
        </p:txBody>
      </p:sp>
      <p:pic>
        <p:nvPicPr>
          <p:cNvPr id="2050"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697278" y="742951"/>
            <a:ext cx="4070993" cy="8651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p:bg>
      <p:bgPr>
        <a:solidFill>
          <a:srgbClr val="FFFFFF"/>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userDrawn="1"/>
        </p:nvSpPr>
        <p:spPr>
          <a:xfrm>
            <a:off x="0" y="0"/>
            <a:ext cx="9144000" cy="1598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2"/>
          <p:cNvSpPr>
            <a:spLocks noGrp="1" noChangeArrowheads="1"/>
          </p:cNvSpPr>
          <p:nvPr>
            <p:ph type="ctrTitle" hasCustomPrompt="1"/>
          </p:nvPr>
        </p:nvSpPr>
        <p:spPr>
          <a:xfrm>
            <a:off x="1647645" y="4249742"/>
            <a:ext cx="6810555" cy="985121"/>
          </a:xfrm>
        </p:spPr>
        <p:txBody>
          <a:bodyPr anchor="b" anchorCtr="0"/>
          <a:lstStyle>
            <a:lvl1pPr algn="l">
              <a:lnSpc>
                <a:spcPts val="4400"/>
              </a:lnSpc>
              <a:defRPr sz="4200" b="1" cap="all" baseline="0"/>
            </a:lvl1pPr>
          </a:lstStyle>
          <a:p>
            <a:r>
              <a:rPr lang="en-US" dirty="0"/>
              <a:t>SECTion TITLE </a:t>
            </a:r>
            <a:br>
              <a:rPr lang="en-US" dirty="0"/>
            </a:br>
            <a:r>
              <a:rPr lang="en-US" dirty="0"/>
              <a:t>(UP TO 2 LINES OF TEXT)</a:t>
            </a:r>
          </a:p>
        </p:txBody>
      </p:sp>
      <p:cxnSp>
        <p:nvCxnSpPr>
          <p:cNvPr id="14" name="Straight Connector 13"/>
          <p:cNvCxnSpPr/>
          <p:nvPr userDrawn="1"/>
        </p:nvCxnSpPr>
        <p:spPr>
          <a:xfrm>
            <a:off x="1647645" y="5536722"/>
            <a:ext cx="7496355"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7"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697278" y="742951"/>
            <a:ext cx="4070993" cy="865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690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5" name="Picture 14" descr="VCBH_PPt_2015_slides_1.jpg"/>
          <p:cNvPicPr>
            <a:picLocks noChangeAspect="1"/>
          </p:cNvPicPr>
          <p:nvPr userDrawn="1"/>
        </p:nvPicPr>
        <p:blipFill>
          <a:blip r:embed="rId2"/>
          <a:stretch>
            <a:fillRect/>
          </a:stretch>
        </p:blipFill>
        <p:spPr>
          <a:xfrm>
            <a:off x="0" y="0"/>
            <a:ext cx="9143999" cy="6857999"/>
          </a:xfrm>
          <a:prstGeom prst="rect">
            <a:avLst/>
          </a:prstGeom>
        </p:spPr>
      </p:pic>
      <p:sp>
        <p:nvSpPr>
          <p:cNvPr id="14" name="Rectangle 13"/>
          <p:cNvSpPr/>
          <p:nvPr userDrawn="1"/>
        </p:nvSpPr>
        <p:spPr>
          <a:xfrm>
            <a:off x="0" y="-1"/>
            <a:ext cx="9144000" cy="13557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8592628" y="6489550"/>
            <a:ext cx="325039" cy="215444"/>
          </a:xfrm>
          <a:prstGeom prst="rect">
            <a:avLst/>
          </a:prstGeom>
          <a:noFill/>
        </p:spPr>
        <p:txBody>
          <a:bodyPr wrap="square" lIns="0" tIns="0" rIns="0" bIns="0"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fld id="{4A15B919-E3DF-8843-A034-99A3C3E2A01C}" type="slidenum">
              <a:rPr lang="en-US" sz="1400" kern="1200" smtClean="0">
                <a:solidFill>
                  <a:schemeClr val="bg1"/>
                </a:solidFill>
                <a:latin typeface="+mj-lt"/>
                <a:ea typeface="ＭＳ Ｐゴシック" charset="-128"/>
                <a:cs typeface="Arial"/>
              </a:rPr>
              <a:pPr marL="0" marR="0" indent="0" algn="l" defTabSz="914400" rtl="0" eaLnBrk="0" fontAlgn="base" latinLnBrk="0" hangingPunct="0">
                <a:lnSpc>
                  <a:spcPct val="100000"/>
                </a:lnSpc>
                <a:spcBef>
                  <a:spcPct val="0"/>
                </a:spcBef>
                <a:spcAft>
                  <a:spcPct val="0"/>
                </a:spcAft>
                <a:buClrTx/>
                <a:buSzTx/>
                <a:buFontTx/>
                <a:buNone/>
                <a:tabLst/>
                <a:defRPr/>
              </a:pPr>
              <a:t>‹#›</a:t>
            </a:fld>
            <a:endParaRPr lang="en-CA" sz="1400" dirty="0">
              <a:solidFill>
                <a:schemeClr val="bg1"/>
              </a:solidFill>
              <a:latin typeface="+mj-lt"/>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5"/>
          <p:cNvSpPr>
            <a:spLocks noGrp="1"/>
          </p:cNvSpPr>
          <p:nvPr>
            <p:ph sz="quarter" idx="10"/>
          </p:nvPr>
        </p:nvSpPr>
        <p:spPr>
          <a:xfrm>
            <a:off x="690563" y="1738313"/>
            <a:ext cx="7767637" cy="4487862"/>
          </a:xfrm>
        </p:spPr>
        <p:txBody>
          <a:bodyPr/>
          <a:lstStyle>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689490" y="6246495"/>
            <a:ext cx="2441448" cy="4409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descr="VCBH_PPt_2015_slides_1.jpg"/>
          <p:cNvPicPr>
            <a:picLocks noChangeAspect="1"/>
          </p:cNvPicPr>
          <p:nvPr userDrawn="1"/>
        </p:nvPicPr>
        <p:blipFill>
          <a:blip r:embed="rId2"/>
          <a:stretch>
            <a:fillRect/>
          </a:stretch>
        </p:blipFill>
        <p:spPr>
          <a:xfrm>
            <a:off x="0" y="0"/>
            <a:ext cx="9143999" cy="6857999"/>
          </a:xfrm>
          <a:prstGeom prst="rect">
            <a:avLst/>
          </a:prstGeom>
        </p:spPr>
      </p:pic>
      <p:sp>
        <p:nvSpPr>
          <p:cNvPr id="16" name="Rectangle 15"/>
          <p:cNvSpPr/>
          <p:nvPr userDrawn="1"/>
        </p:nvSpPr>
        <p:spPr>
          <a:xfrm>
            <a:off x="0" y="-1"/>
            <a:ext cx="9144000" cy="13557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userDrawn="1"/>
        </p:nvSpPr>
        <p:spPr>
          <a:xfrm>
            <a:off x="8592628" y="6489550"/>
            <a:ext cx="325039" cy="215444"/>
          </a:xfrm>
          <a:prstGeom prst="rect">
            <a:avLst/>
          </a:prstGeom>
          <a:noFill/>
        </p:spPr>
        <p:txBody>
          <a:bodyPr wrap="square" lIns="0" tIns="0" rIns="0" bIns="0"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fld id="{4A15B919-E3DF-8843-A034-99A3C3E2A01C}" type="slidenum">
              <a:rPr lang="en-US" sz="1400" kern="1200" smtClean="0">
                <a:solidFill>
                  <a:schemeClr val="bg1"/>
                </a:solidFill>
                <a:latin typeface="+mj-lt"/>
                <a:ea typeface="ＭＳ Ｐゴシック" charset="-128"/>
                <a:cs typeface="Arial"/>
              </a:rPr>
              <a:pPr marL="0" marR="0" indent="0" algn="l" defTabSz="914400" rtl="0" eaLnBrk="0" fontAlgn="base" latinLnBrk="0" hangingPunct="0">
                <a:lnSpc>
                  <a:spcPct val="100000"/>
                </a:lnSpc>
                <a:spcBef>
                  <a:spcPct val="0"/>
                </a:spcBef>
                <a:spcAft>
                  <a:spcPct val="0"/>
                </a:spcAft>
                <a:buClrTx/>
                <a:buSzTx/>
                <a:buFontTx/>
                <a:buNone/>
                <a:tabLst/>
                <a:defRPr/>
              </a:pPr>
              <a:t>‹#›</a:t>
            </a:fld>
            <a:endParaRPr lang="en-CA" sz="1400" dirty="0">
              <a:solidFill>
                <a:schemeClr val="bg1"/>
              </a:solidFill>
              <a:latin typeface="+mj-lt"/>
            </a:endParaRPr>
          </a:p>
        </p:txBody>
      </p:sp>
      <p:sp>
        <p:nvSpPr>
          <p:cNvPr id="19" name="Title 1"/>
          <p:cNvSpPr>
            <a:spLocks noGrp="1"/>
          </p:cNvSpPr>
          <p:nvPr>
            <p:ph type="title"/>
          </p:nvPr>
        </p:nvSpPr>
        <p:spPr>
          <a:xfrm>
            <a:off x="690562" y="284673"/>
            <a:ext cx="7767637" cy="1050642"/>
          </a:xfrm>
        </p:spPr>
        <p:txBody>
          <a:bodyPr/>
          <a:lstStyle/>
          <a:p>
            <a:r>
              <a:rPr lang="en-US"/>
              <a:t>Click to edit Master title style</a:t>
            </a:r>
            <a:endParaRPr lang="en-US" dirty="0"/>
          </a:p>
        </p:txBody>
      </p:sp>
      <p:sp>
        <p:nvSpPr>
          <p:cNvPr id="22" name="Content Placeholder 5"/>
          <p:cNvSpPr>
            <a:spLocks noGrp="1"/>
          </p:cNvSpPr>
          <p:nvPr>
            <p:ph sz="quarter" idx="11"/>
          </p:nvPr>
        </p:nvSpPr>
        <p:spPr>
          <a:xfrm>
            <a:off x="690563" y="1738313"/>
            <a:ext cx="3729037" cy="4487862"/>
          </a:xfrm>
        </p:spPr>
        <p:txBody>
          <a:bodyPr/>
          <a:lstStyle>
            <a:lvl1pPr>
              <a:defRPr sz="1800"/>
            </a:lvl1pPr>
            <a:lvl2pPr>
              <a:buClr>
                <a:schemeClr val="accent1"/>
              </a:buClr>
              <a:defRPr sz="1800"/>
            </a:lvl2pPr>
            <a:lvl3pPr>
              <a:buClr>
                <a:schemeClr val="accent1"/>
              </a:buClr>
              <a:defRPr sz="1800"/>
            </a:lvl3pPr>
            <a:lvl4pPr>
              <a:buClr>
                <a:schemeClr val="accent1"/>
              </a:buClr>
              <a:defRPr sz="1600"/>
            </a:lvl4pPr>
            <a:lvl5pPr>
              <a:buClr>
                <a:schemeClr val="accent1"/>
              </a:buCl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Content Placeholder 5"/>
          <p:cNvSpPr>
            <a:spLocks noGrp="1"/>
          </p:cNvSpPr>
          <p:nvPr>
            <p:ph sz="quarter" idx="12"/>
          </p:nvPr>
        </p:nvSpPr>
        <p:spPr>
          <a:xfrm>
            <a:off x="4724400" y="1738313"/>
            <a:ext cx="3733799" cy="4487862"/>
          </a:xfrm>
        </p:spPr>
        <p:txBody>
          <a:bodyPr/>
          <a:lstStyle>
            <a:lvl1pPr>
              <a:defRPr sz="1800"/>
            </a:lvl1pPr>
            <a:lvl2pPr>
              <a:buClr>
                <a:schemeClr val="accent1"/>
              </a:buClr>
              <a:defRPr sz="1800"/>
            </a:lvl2pPr>
            <a:lvl3pPr>
              <a:buClr>
                <a:schemeClr val="accent1"/>
              </a:buClr>
              <a:defRPr sz="1800"/>
            </a:lvl3pPr>
            <a:lvl4pPr>
              <a:buClr>
                <a:schemeClr val="accent1"/>
              </a:buClr>
              <a:defRPr sz="1600"/>
            </a:lvl4pPr>
            <a:lvl5pPr>
              <a:buClr>
                <a:schemeClr val="accent1"/>
              </a:buCl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8"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689490" y="6246495"/>
            <a:ext cx="2441448" cy="440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511927"/>
      </p:ext>
    </p:extLst>
  </p:cSld>
  <p:clrMapOvr>
    <a:masterClrMapping/>
  </p:clrMapOvr>
  <p:extLst>
    <p:ext uri="{DCECCB84-F9BA-43D5-87BE-67443E8EF086}">
      <p15:sldGuideLst xmlns:p15="http://schemas.microsoft.com/office/powerpoint/2012/main">
        <p15:guide id="1" pos="2793" userDrawn="1">
          <p15:clr>
            <a:srgbClr val="FBAE40"/>
          </p15:clr>
        </p15:guide>
        <p15:guide id="2" pos="297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4" name="Picture 13" descr="VCBH_PPt_2015_slides_1.jpg"/>
          <p:cNvPicPr>
            <a:picLocks noChangeAspect="1"/>
          </p:cNvPicPr>
          <p:nvPr userDrawn="1"/>
        </p:nvPicPr>
        <p:blipFill>
          <a:blip r:embed="rId2"/>
          <a:stretch>
            <a:fillRect/>
          </a:stretch>
        </p:blipFill>
        <p:spPr>
          <a:xfrm>
            <a:off x="0" y="0"/>
            <a:ext cx="9143999" cy="6857999"/>
          </a:xfrm>
          <a:prstGeom prst="rect">
            <a:avLst/>
          </a:prstGeom>
        </p:spPr>
      </p:pic>
      <p:sp>
        <p:nvSpPr>
          <p:cNvPr id="15" name="Rectangle 14"/>
          <p:cNvSpPr/>
          <p:nvPr userDrawn="1"/>
        </p:nvSpPr>
        <p:spPr>
          <a:xfrm>
            <a:off x="0" y="-1"/>
            <a:ext cx="9144000" cy="13557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userDrawn="1"/>
        </p:nvSpPr>
        <p:spPr>
          <a:xfrm>
            <a:off x="8592628" y="6489550"/>
            <a:ext cx="325039" cy="215444"/>
          </a:xfrm>
          <a:prstGeom prst="rect">
            <a:avLst/>
          </a:prstGeom>
          <a:noFill/>
        </p:spPr>
        <p:txBody>
          <a:bodyPr wrap="square" lIns="0" tIns="0" rIns="0" bIns="0"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fld id="{4A15B919-E3DF-8843-A034-99A3C3E2A01C}" type="slidenum">
              <a:rPr lang="en-US" sz="1400" kern="1200" smtClean="0">
                <a:solidFill>
                  <a:schemeClr val="bg1"/>
                </a:solidFill>
                <a:latin typeface="+mj-lt"/>
                <a:ea typeface="ＭＳ Ｐゴシック" charset="-128"/>
                <a:cs typeface="Arial"/>
              </a:rPr>
              <a:pPr marL="0" marR="0" indent="0" algn="l" defTabSz="914400" rtl="0" eaLnBrk="0" fontAlgn="base" latinLnBrk="0" hangingPunct="0">
                <a:lnSpc>
                  <a:spcPct val="100000"/>
                </a:lnSpc>
                <a:spcBef>
                  <a:spcPct val="0"/>
                </a:spcBef>
                <a:spcAft>
                  <a:spcPct val="0"/>
                </a:spcAft>
                <a:buClrTx/>
                <a:buSzTx/>
                <a:buFontTx/>
                <a:buNone/>
                <a:tabLst/>
                <a:defRPr/>
              </a:pPr>
              <a:t>‹#›</a:t>
            </a:fld>
            <a:endParaRPr lang="en-CA" sz="1400" dirty="0">
              <a:solidFill>
                <a:schemeClr val="bg1"/>
              </a:solidFill>
              <a:latin typeface="+mj-lt"/>
            </a:endParaRPr>
          </a:p>
        </p:txBody>
      </p:sp>
      <p:sp>
        <p:nvSpPr>
          <p:cNvPr id="18" name="Title 1"/>
          <p:cNvSpPr>
            <a:spLocks noGrp="1"/>
          </p:cNvSpPr>
          <p:nvPr>
            <p:ph type="title"/>
          </p:nvPr>
        </p:nvSpPr>
        <p:spPr>
          <a:xfrm>
            <a:off x="690562" y="284673"/>
            <a:ext cx="7767637" cy="1050642"/>
          </a:xfrm>
        </p:spPr>
        <p:txBody>
          <a:bodyPr/>
          <a:lstStyle/>
          <a:p>
            <a:r>
              <a:rPr lang="en-US"/>
              <a:t>Click to edit Master title style</a:t>
            </a:r>
            <a:endParaRPr lang="en-US" dirty="0"/>
          </a:p>
        </p:txBody>
      </p:sp>
      <p:pic>
        <p:nvPicPr>
          <p:cNvPr id="13"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689490" y="6246495"/>
            <a:ext cx="2441448" cy="440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833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pic>
        <p:nvPicPr>
          <p:cNvPr id="19" name="Picture 18" descr="VCBH_PPt_2015_slides_1.jpg"/>
          <p:cNvPicPr>
            <a:picLocks noChangeAspect="1"/>
          </p:cNvPicPr>
          <p:nvPr userDrawn="1"/>
        </p:nvPicPr>
        <p:blipFill>
          <a:blip r:embed="rId2"/>
          <a:stretch>
            <a:fillRect/>
          </a:stretch>
        </p:blipFill>
        <p:spPr>
          <a:xfrm>
            <a:off x="0" y="0"/>
            <a:ext cx="9143999" cy="6857999"/>
          </a:xfrm>
          <a:prstGeom prst="rect">
            <a:avLst/>
          </a:prstGeom>
        </p:spPr>
      </p:pic>
      <p:sp>
        <p:nvSpPr>
          <p:cNvPr id="20" name="Rectangle 19"/>
          <p:cNvSpPr/>
          <p:nvPr userDrawn="1"/>
        </p:nvSpPr>
        <p:spPr>
          <a:xfrm>
            <a:off x="0" y="-1"/>
            <a:ext cx="9144000" cy="13557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userDrawn="1"/>
        </p:nvSpPr>
        <p:spPr>
          <a:xfrm>
            <a:off x="8592628" y="6489550"/>
            <a:ext cx="325039" cy="215444"/>
          </a:xfrm>
          <a:prstGeom prst="rect">
            <a:avLst/>
          </a:prstGeom>
          <a:noFill/>
        </p:spPr>
        <p:txBody>
          <a:bodyPr wrap="square" lIns="0" tIns="0" rIns="0" bIns="0"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fld id="{4A15B919-E3DF-8843-A034-99A3C3E2A01C}" type="slidenum">
              <a:rPr lang="en-US" sz="1400" kern="1200" smtClean="0">
                <a:solidFill>
                  <a:schemeClr val="bg1"/>
                </a:solidFill>
                <a:latin typeface="+mj-lt"/>
                <a:ea typeface="ＭＳ Ｐゴシック" charset="-128"/>
                <a:cs typeface="Arial"/>
              </a:rPr>
              <a:pPr marL="0" marR="0" indent="0" algn="l" defTabSz="914400" rtl="0" eaLnBrk="0" fontAlgn="base" latinLnBrk="0" hangingPunct="0">
                <a:lnSpc>
                  <a:spcPct val="100000"/>
                </a:lnSpc>
                <a:spcBef>
                  <a:spcPct val="0"/>
                </a:spcBef>
                <a:spcAft>
                  <a:spcPct val="0"/>
                </a:spcAft>
                <a:buClrTx/>
                <a:buSzTx/>
                <a:buFontTx/>
                <a:buNone/>
                <a:tabLst/>
                <a:defRPr/>
              </a:pPr>
              <a:t>‹#›</a:t>
            </a:fld>
            <a:endParaRPr lang="en-CA" sz="1400" dirty="0">
              <a:solidFill>
                <a:schemeClr val="bg1"/>
              </a:solidFill>
              <a:latin typeface="+mj-lt"/>
            </a:endParaRPr>
          </a:p>
        </p:txBody>
      </p:sp>
      <p:sp>
        <p:nvSpPr>
          <p:cNvPr id="23" name="Title 1"/>
          <p:cNvSpPr>
            <a:spLocks noGrp="1"/>
          </p:cNvSpPr>
          <p:nvPr>
            <p:ph type="title"/>
          </p:nvPr>
        </p:nvSpPr>
        <p:spPr>
          <a:xfrm>
            <a:off x="690562" y="284673"/>
            <a:ext cx="7767637" cy="1050642"/>
          </a:xfrm>
        </p:spPr>
        <p:txBody>
          <a:bodyPr/>
          <a:lstStyle/>
          <a:p>
            <a:r>
              <a:rPr lang="en-US"/>
              <a:t>Click to edit Master title style</a:t>
            </a:r>
            <a:endParaRPr lang="en-US" dirty="0"/>
          </a:p>
        </p:txBody>
      </p:sp>
      <p:sp>
        <p:nvSpPr>
          <p:cNvPr id="3" name="Picture Placeholder 2"/>
          <p:cNvSpPr>
            <a:spLocks noGrp="1"/>
          </p:cNvSpPr>
          <p:nvPr>
            <p:ph type="pic" sz="quarter" idx="10" hasCustomPrompt="1"/>
          </p:nvPr>
        </p:nvSpPr>
        <p:spPr>
          <a:xfrm>
            <a:off x="1588" y="1355723"/>
            <a:ext cx="9142412" cy="4812619"/>
          </a:xfrm>
        </p:spPr>
        <p:txBody>
          <a:bodyPr anchor="ctr" anchorCtr="0"/>
          <a:lstStyle>
            <a:lvl1pPr algn="ctr">
              <a:defRPr>
                <a:solidFill>
                  <a:schemeClr val="tx1"/>
                </a:solidFill>
              </a:defRPr>
            </a:lvl1pPr>
          </a:lstStyle>
          <a:p>
            <a:r>
              <a:rPr lang="en-CA" dirty="0"/>
              <a:t>Click Icon to </a:t>
            </a:r>
            <a:br>
              <a:rPr lang="en-CA" dirty="0"/>
            </a:br>
            <a:br>
              <a:rPr lang="en-CA" dirty="0"/>
            </a:br>
            <a:r>
              <a:rPr lang="en-CA" dirty="0"/>
              <a:t>insert image</a:t>
            </a:r>
          </a:p>
        </p:txBody>
      </p:sp>
      <p:pic>
        <p:nvPicPr>
          <p:cNvPr id="14"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689490" y="6246495"/>
            <a:ext cx="2441448" cy="440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887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Full Size Content">
    <p:spTree>
      <p:nvGrpSpPr>
        <p:cNvPr id="1" name=""/>
        <p:cNvGrpSpPr/>
        <p:nvPr/>
      </p:nvGrpSpPr>
      <p:grpSpPr>
        <a:xfrm>
          <a:off x="0" y="0"/>
          <a:ext cx="0" cy="0"/>
          <a:chOff x="0" y="0"/>
          <a:chExt cx="0" cy="0"/>
        </a:xfrm>
      </p:grpSpPr>
      <p:pic>
        <p:nvPicPr>
          <p:cNvPr id="14" name="Picture 13" descr="VCBH_PPt_2015_slides_1.jpg"/>
          <p:cNvPicPr>
            <a:picLocks noChangeAspect="1"/>
          </p:cNvPicPr>
          <p:nvPr userDrawn="1"/>
        </p:nvPicPr>
        <p:blipFill>
          <a:blip r:embed="rId2"/>
          <a:stretch>
            <a:fillRect/>
          </a:stretch>
        </p:blipFill>
        <p:spPr>
          <a:xfrm>
            <a:off x="0" y="0"/>
            <a:ext cx="9143999" cy="6857999"/>
          </a:xfrm>
          <a:prstGeom prst="rect">
            <a:avLst/>
          </a:prstGeom>
        </p:spPr>
      </p:pic>
      <p:sp>
        <p:nvSpPr>
          <p:cNvPr id="15" name="Rectangle 14"/>
          <p:cNvSpPr/>
          <p:nvPr userDrawn="1"/>
        </p:nvSpPr>
        <p:spPr>
          <a:xfrm>
            <a:off x="0" y="-1"/>
            <a:ext cx="9144000" cy="13557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userDrawn="1"/>
        </p:nvSpPr>
        <p:spPr>
          <a:xfrm>
            <a:off x="8592628" y="6489550"/>
            <a:ext cx="325039" cy="215444"/>
          </a:xfrm>
          <a:prstGeom prst="rect">
            <a:avLst/>
          </a:prstGeom>
          <a:noFill/>
        </p:spPr>
        <p:txBody>
          <a:bodyPr wrap="square" lIns="0" tIns="0" rIns="0" bIns="0"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fld id="{4A15B919-E3DF-8843-A034-99A3C3E2A01C}" type="slidenum">
              <a:rPr lang="en-US" sz="1400" kern="1200" smtClean="0">
                <a:solidFill>
                  <a:schemeClr val="bg1"/>
                </a:solidFill>
                <a:latin typeface="+mj-lt"/>
                <a:ea typeface="ＭＳ Ｐゴシック" charset="-128"/>
                <a:cs typeface="Arial"/>
              </a:rPr>
              <a:pPr marL="0" marR="0" indent="0" algn="l" defTabSz="914400" rtl="0" eaLnBrk="0" fontAlgn="base" latinLnBrk="0" hangingPunct="0">
                <a:lnSpc>
                  <a:spcPct val="100000"/>
                </a:lnSpc>
                <a:spcBef>
                  <a:spcPct val="0"/>
                </a:spcBef>
                <a:spcAft>
                  <a:spcPct val="0"/>
                </a:spcAft>
                <a:buClrTx/>
                <a:buSzTx/>
                <a:buFontTx/>
                <a:buNone/>
                <a:tabLst/>
                <a:defRPr/>
              </a:pPr>
              <a:t>‹#›</a:t>
            </a:fld>
            <a:endParaRPr lang="en-CA" sz="1400" dirty="0">
              <a:solidFill>
                <a:schemeClr val="bg1"/>
              </a:solidFill>
              <a:latin typeface="+mj-lt"/>
            </a:endParaRPr>
          </a:p>
        </p:txBody>
      </p:sp>
      <p:sp>
        <p:nvSpPr>
          <p:cNvPr id="19" name="Content Placeholder 5"/>
          <p:cNvSpPr>
            <a:spLocks noGrp="1"/>
          </p:cNvSpPr>
          <p:nvPr>
            <p:ph sz="quarter" idx="10"/>
          </p:nvPr>
        </p:nvSpPr>
        <p:spPr>
          <a:xfrm>
            <a:off x="690562" y="1738313"/>
            <a:ext cx="7767637" cy="4487862"/>
          </a:xfrm>
        </p:spPr>
        <p:txBody>
          <a:bodyPr/>
          <a:lstStyle>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pic>
        <p:nvPicPr>
          <p:cNvPr id="17"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689490" y="6246495"/>
            <a:ext cx="2441448" cy="440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32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pic>
        <p:nvPicPr>
          <p:cNvPr id="15" name="Picture 14" descr="VCBH_PPt_2015_slides_1.jpg"/>
          <p:cNvPicPr>
            <a:picLocks noChangeAspect="1"/>
          </p:cNvPicPr>
          <p:nvPr userDrawn="1"/>
        </p:nvPicPr>
        <p:blipFill>
          <a:blip r:embed="rId2"/>
          <a:stretch>
            <a:fillRect/>
          </a:stretch>
        </p:blipFill>
        <p:spPr>
          <a:xfrm>
            <a:off x="0" y="0"/>
            <a:ext cx="9143999" cy="6857999"/>
          </a:xfrm>
          <a:prstGeom prst="rect">
            <a:avLst/>
          </a:prstGeom>
        </p:spPr>
      </p:pic>
      <p:sp>
        <p:nvSpPr>
          <p:cNvPr id="18" name="TextBox 17"/>
          <p:cNvSpPr txBox="1"/>
          <p:nvPr userDrawn="1"/>
        </p:nvSpPr>
        <p:spPr>
          <a:xfrm>
            <a:off x="8592628" y="6489550"/>
            <a:ext cx="325039" cy="215444"/>
          </a:xfrm>
          <a:prstGeom prst="rect">
            <a:avLst/>
          </a:prstGeom>
          <a:noFill/>
        </p:spPr>
        <p:txBody>
          <a:bodyPr wrap="square" lIns="0" tIns="0" rIns="0" bIns="0"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fld id="{4A15B919-E3DF-8843-A034-99A3C3E2A01C}" type="slidenum">
              <a:rPr lang="en-US" sz="1400" kern="1200" smtClean="0">
                <a:solidFill>
                  <a:schemeClr val="bg1"/>
                </a:solidFill>
                <a:latin typeface="+mj-lt"/>
                <a:ea typeface="ＭＳ Ｐゴシック" charset="-128"/>
                <a:cs typeface="Arial"/>
              </a:rPr>
              <a:pPr marL="0" marR="0" indent="0" algn="l" defTabSz="914400" rtl="0" eaLnBrk="0" fontAlgn="base" latinLnBrk="0" hangingPunct="0">
                <a:lnSpc>
                  <a:spcPct val="100000"/>
                </a:lnSpc>
                <a:spcBef>
                  <a:spcPct val="0"/>
                </a:spcBef>
                <a:spcAft>
                  <a:spcPct val="0"/>
                </a:spcAft>
                <a:buClrTx/>
                <a:buSzTx/>
                <a:buFontTx/>
                <a:buNone/>
                <a:tabLst/>
                <a:defRPr/>
              </a:pPr>
              <a:t>‹#›</a:t>
            </a:fld>
            <a:endParaRPr lang="en-CA" sz="1400" dirty="0">
              <a:solidFill>
                <a:schemeClr val="bg1"/>
              </a:solidFill>
              <a:latin typeface="+mj-lt"/>
            </a:endParaRPr>
          </a:p>
        </p:txBody>
      </p:sp>
      <p:sp>
        <p:nvSpPr>
          <p:cNvPr id="21" name="Content Placeholder 5"/>
          <p:cNvSpPr>
            <a:spLocks noGrp="1"/>
          </p:cNvSpPr>
          <p:nvPr>
            <p:ph sz="quarter" idx="11"/>
          </p:nvPr>
        </p:nvSpPr>
        <p:spPr>
          <a:xfrm>
            <a:off x="690562" y="1738313"/>
            <a:ext cx="3729038" cy="4487862"/>
          </a:xfrm>
        </p:spPr>
        <p:txBody>
          <a:bodyPr/>
          <a:lstStyle>
            <a:lvl1pPr>
              <a:defRPr sz="1800"/>
            </a:lvl1pPr>
            <a:lvl2pPr>
              <a:buClr>
                <a:schemeClr val="accent1"/>
              </a:buClr>
              <a:defRPr sz="1800"/>
            </a:lvl2pPr>
            <a:lvl3pPr>
              <a:buClr>
                <a:schemeClr val="accent1"/>
              </a:buClr>
              <a:defRPr sz="1800"/>
            </a:lvl3pPr>
            <a:lvl4pPr>
              <a:buClr>
                <a:schemeClr val="accent1"/>
              </a:buClr>
              <a:defRPr sz="1600"/>
            </a:lvl4pPr>
            <a:lvl5pPr>
              <a:buClr>
                <a:schemeClr val="accent1"/>
              </a:buCl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Content Placeholder 5"/>
          <p:cNvSpPr>
            <a:spLocks noGrp="1"/>
          </p:cNvSpPr>
          <p:nvPr>
            <p:ph sz="quarter" idx="12"/>
          </p:nvPr>
        </p:nvSpPr>
        <p:spPr>
          <a:xfrm>
            <a:off x="4724400" y="1738313"/>
            <a:ext cx="3733798" cy="4487862"/>
          </a:xfrm>
        </p:spPr>
        <p:txBody>
          <a:bodyPr/>
          <a:lstStyle>
            <a:lvl1pPr>
              <a:defRPr sz="1800"/>
            </a:lvl1pPr>
            <a:lvl2pPr>
              <a:buClr>
                <a:schemeClr val="accent1"/>
              </a:buClr>
              <a:defRPr sz="1800"/>
            </a:lvl2pPr>
            <a:lvl3pPr>
              <a:buClr>
                <a:schemeClr val="accent1"/>
              </a:buClr>
              <a:defRPr sz="1800"/>
            </a:lvl3pPr>
            <a:lvl4pPr>
              <a:buClr>
                <a:schemeClr val="accent1"/>
              </a:buClr>
              <a:defRPr sz="1600"/>
            </a:lvl4pPr>
            <a:lvl5pPr>
              <a:buClr>
                <a:schemeClr val="accent1"/>
              </a:buCl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Rectangle 26"/>
          <p:cNvSpPr/>
          <p:nvPr userDrawn="1"/>
        </p:nvSpPr>
        <p:spPr>
          <a:xfrm>
            <a:off x="0" y="-1"/>
            <a:ext cx="9144000" cy="13557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itle 1"/>
          <p:cNvSpPr>
            <a:spLocks noGrp="1"/>
          </p:cNvSpPr>
          <p:nvPr>
            <p:ph type="title"/>
          </p:nvPr>
        </p:nvSpPr>
        <p:spPr>
          <a:xfrm>
            <a:off x="690562" y="284673"/>
            <a:ext cx="7767637" cy="1050642"/>
          </a:xfrm>
        </p:spPr>
        <p:txBody>
          <a:bodyPr/>
          <a:lstStyle/>
          <a:p>
            <a:r>
              <a:rPr lang="en-US"/>
              <a:t>Click to edit Master title style</a:t>
            </a:r>
            <a:endParaRPr lang="en-US" dirty="0"/>
          </a:p>
        </p:txBody>
      </p:sp>
      <p:pic>
        <p:nvPicPr>
          <p:cNvPr id="16"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689490" y="6246495"/>
            <a:ext cx="2441448" cy="440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318462"/>
      </p:ext>
    </p:extLst>
  </p:cSld>
  <p:clrMapOvr>
    <a:masterClrMapping/>
  </p:clrMapOvr>
  <p:extLst>
    <p:ext uri="{DCECCB84-F9BA-43D5-87BE-67443E8EF086}">
      <p15:sldGuideLst xmlns:p15="http://schemas.microsoft.com/office/powerpoint/2012/main">
        <p15:guide id="1" pos="2784" userDrawn="1">
          <p15:clr>
            <a:srgbClr val="FBAE40"/>
          </p15:clr>
        </p15:guide>
        <p15:guide id="2" pos="297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90562" y="284673"/>
            <a:ext cx="7767637" cy="105064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690562" y="1733550"/>
            <a:ext cx="7767638" cy="449262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81" r:id="rId1"/>
    <p:sldLayoutId id="2147483673" r:id="rId2"/>
    <p:sldLayoutId id="2147483680" r:id="rId3"/>
    <p:sldLayoutId id="2147483650" r:id="rId4"/>
    <p:sldLayoutId id="2147483674" r:id="rId5"/>
    <p:sldLayoutId id="2147483675" r:id="rId6"/>
    <p:sldLayoutId id="2147483677" r:id="rId7"/>
    <p:sldLayoutId id="2147483678" r:id="rId8"/>
    <p:sldLayoutId id="2147483679" r:id="rId9"/>
  </p:sldLayoutIdLst>
  <p:hf hdr="0" ftr="0"/>
  <p:txStyles>
    <p:titleStyle>
      <a:lvl1pPr algn="l" rtl="0" eaLnBrk="1" fontAlgn="base" hangingPunct="1">
        <a:lnSpc>
          <a:spcPts val="3600"/>
        </a:lnSpc>
        <a:spcBef>
          <a:spcPct val="0"/>
        </a:spcBef>
        <a:spcAft>
          <a:spcPct val="0"/>
        </a:spcAft>
        <a:defRPr sz="3400" b="1">
          <a:solidFill>
            <a:srgbClr val="FFFFFF"/>
          </a:solidFill>
          <a:latin typeface="+mj-lt"/>
          <a:ea typeface="+mj-ea"/>
          <a:cs typeface="Arial"/>
        </a:defRPr>
      </a:lvl1pPr>
      <a:lvl2pPr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2pPr>
      <a:lvl3pPr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3pPr>
      <a:lvl4pPr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4pPr>
      <a:lvl5pPr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5pPr>
      <a:lvl6pPr marL="457200"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6pPr>
      <a:lvl7pPr marL="914400"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7pPr>
      <a:lvl8pPr marL="1371600"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8pPr>
      <a:lvl9pPr marL="1828800"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9pPr>
    </p:titleStyle>
    <p:bodyStyle>
      <a:lvl1pPr algn="l" rtl="0" eaLnBrk="1" fontAlgn="base" hangingPunct="1">
        <a:spcBef>
          <a:spcPts val="528"/>
        </a:spcBef>
        <a:spcAft>
          <a:spcPct val="0"/>
        </a:spcAft>
        <a:defRPr sz="2400">
          <a:solidFill>
            <a:schemeClr val="tx2"/>
          </a:solidFill>
          <a:latin typeface="+mj-lt"/>
          <a:ea typeface="+mn-ea"/>
          <a:cs typeface="Arial"/>
        </a:defRPr>
      </a:lvl1pPr>
      <a:lvl2pPr marL="274320" indent="-274320" algn="l" rtl="0" eaLnBrk="1" fontAlgn="base" hangingPunct="1">
        <a:spcBef>
          <a:spcPts val="600"/>
        </a:spcBef>
        <a:spcAft>
          <a:spcPct val="0"/>
        </a:spcAft>
        <a:buClr>
          <a:schemeClr val="accent1"/>
        </a:buClr>
        <a:buSzPct val="80000"/>
        <a:buFont typeface="Arial" panose="020B0604020202020204" pitchFamily="34" charset="0"/>
        <a:buChar char="•"/>
        <a:defRPr sz="2400">
          <a:solidFill>
            <a:schemeClr val="tx1"/>
          </a:solidFill>
          <a:latin typeface="+mj-lt"/>
          <a:ea typeface="+mn-ea"/>
          <a:cs typeface="Arial"/>
        </a:defRPr>
      </a:lvl2pPr>
      <a:lvl3pPr marL="274320" indent="-274320" algn="l" rtl="0" eaLnBrk="1" fontAlgn="base" hangingPunct="1">
        <a:spcBef>
          <a:spcPts val="600"/>
        </a:spcBef>
        <a:spcAft>
          <a:spcPct val="0"/>
        </a:spcAft>
        <a:buClr>
          <a:schemeClr val="accent1"/>
        </a:buClr>
        <a:buSzPct val="80000"/>
        <a:buFont typeface="Arial" panose="020B0604020202020204" pitchFamily="34" charset="0"/>
        <a:buChar char="•"/>
        <a:tabLst/>
        <a:defRPr sz="2400" b="1">
          <a:solidFill>
            <a:schemeClr val="tx1"/>
          </a:solidFill>
          <a:latin typeface="+mj-lt"/>
          <a:ea typeface="+mn-ea"/>
          <a:cs typeface="Arial"/>
        </a:defRPr>
      </a:lvl3pPr>
      <a:lvl4pPr marL="548640" indent="-182880" algn="l" rtl="0" eaLnBrk="1" fontAlgn="base" hangingPunct="1">
        <a:spcBef>
          <a:spcPts val="600"/>
        </a:spcBef>
        <a:spcAft>
          <a:spcPct val="0"/>
        </a:spcAft>
        <a:buClr>
          <a:schemeClr val="accent1"/>
        </a:buClr>
        <a:buFont typeface="Arial" panose="020B0604020202020204" pitchFamily="34" charset="0"/>
        <a:buChar char="•"/>
        <a:defRPr sz="2000">
          <a:solidFill>
            <a:schemeClr val="tx2"/>
          </a:solidFill>
          <a:latin typeface="+mj-lt"/>
          <a:ea typeface="+mn-ea"/>
          <a:cs typeface="Arial"/>
        </a:defRPr>
      </a:lvl4pPr>
      <a:lvl5pPr marL="822960" indent="-182880" algn="l" rtl="0" eaLnBrk="1" fontAlgn="base" hangingPunct="1">
        <a:spcBef>
          <a:spcPts val="600"/>
        </a:spcBef>
        <a:spcAft>
          <a:spcPct val="0"/>
        </a:spcAft>
        <a:buClr>
          <a:schemeClr val="accent1"/>
        </a:buClr>
        <a:buSzPct val="80000"/>
        <a:buFont typeface="Arial" panose="020B0604020202020204" pitchFamily="34" charset="0"/>
        <a:buChar char="•"/>
        <a:defRPr sz="1800">
          <a:solidFill>
            <a:schemeClr val="tx2"/>
          </a:solidFill>
          <a:latin typeface="+mj-lt"/>
          <a:ea typeface="+mn-ea"/>
          <a:cs typeface="Arial"/>
        </a:defRPr>
      </a:lvl5pPr>
      <a:lvl6pPr marL="1603375" indent="-174625" algn="l" rtl="0" eaLnBrk="1" fontAlgn="base" hangingPunct="1">
        <a:spcBef>
          <a:spcPct val="0"/>
        </a:spcBef>
        <a:spcAft>
          <a:spcPct val="0"/>
        </a:spcAft>
        <a:buChar char="–"/>
        <a:defRPr sz="1400">
          <a:solidFill>
            <a:schemeClr val="tx1"/>
          </a:solidFill>
          <a:latin typeface="+mn-lt"/>
          <a:ea typeface="+mn-ea"/>
        </a:defRPr>
      </a:lvl6pPr>
      <a:lvl7pPr marL="2060575" indent="-174625" algn="l" rtl="0" eaLnBrk="1" fontAlgn="base" hangingPunct="1">
        <a:spcBef>
          <a:spcPct val="0"/>
        </a:spcBef>
        <a:spcAft>
          <a:spcPct val="0"/>
        </a:spcAft>
        <a:buChar char="–"/>
        <a:defRPr sz="1400">
          <a:solidFill>
            <a:schemeClr val="tx1"/>
          </a:solidFill>
          <a:latin typeface="+mn-lt"/>
          <a:ea typeface="+mn-ea"/>
        </a:defRPr>
      </a:lvl7pPr>
      <a:lvl8pPr marL="2517775" indent="-174625" algn="l" rtl="0" eaLnBrk="1" fontAlgn="base" hangingPunct="1">
        <a:spcBef>
          <a:spcPct val="0"/>
        </a:spcBef>
        <a:spcAft>
          <a:spcPct val="0"/>
        </a:spcAft>
        <a:buChar char="–"/>
        <a:defRPr sz="1400">
          <a:solidFill>
            <a:schemeClr val="tx1"/>
          </a:solidFill>
          <a:latin typeface="+mn-lt"/>
          <a:ea typeface="+mn-ea"/>
        </a:defRPr>
      </a:lvl8pPr>
      <a:lvl9pPr marL="2974975" indent="-174625" algn="l" rtl="0" eaLnBrk="1" fontAlgn="base" hangingPunct="1">
        <a:spcBef>
          <a:spcPct val="0"/>
        </a:spcBef>
        <a:spcAft>
          <a:spcPct val="0"/>
        </a:spcAft>
        <a:buChar char="–"/>
        <a:defRPr sz="1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328" userDrawn="1">
          <p15:clr>
            <a:srgbClr val="F26B43"/>
          </p15:clr>
        </p15:guide>
        <p15:guide id="2" orient="horz" pos="180" userDrawn="1">
          <p15:clr>
            <a:srgbClr val="F26B43"/>
          </p15:clr>
        </p15:guide>
        <p15:guide id="3" orient="horz" pos="854" userDrawn="1">
          <p15:clr>
            <a:srgbClr val="F26B43"/>
          </p15:clr>
        </p15:guide>
        <p15:guide id="4" orient="horz" pos="1095" userDrawn="1">
          <p15:clr>
            <a:srgbClr val="F26B43"/>
          </p15:clr>
        </p15:guide>
        <p15:guide id="5" orient="horz" pos="3924" userDrawn="1">
          <p15:clr>
            <a:srgbClr val="F26B43"/>
          </p15:clr>
        </p15:guide>
        <p15:guide id="6" pos="4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s://multimedia.scmp.com/infographics/news/china/article/3047038/wuhan-virus/index.html?src=article-launcher"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2910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Decontamination Before Entering a Building</a:t>
            </a:r>
          </a:p>
        </p:txBody>
      </p:sp>
      <p:pic>
        <p:nvPicPr>
          <p:cNvPr id="4" name="Content Placeholder 3"/>
          <p:cNvPicPr>
            <a:picLocks noGrp="1" noChangeAspect="1"/>
          </p:cNvPicPr>
          <p:nvPr>
            <p:ph sz="quarter" idx="10"/>
          </p:nvPr>
        </p:nvPicPr>
        <p:blipFill>
          <a:blip r:embed="rId2"/>
          <a:stretch>
            <a:fillRect/>
          </a:stretch>
        </p:blipFill>
        <p:spPr>
          <a:xfrm>
            <a:off x="973123" y="1579407"/>
            <a:ext cx="6463163" cy="4312361"/>
          </a:xfrm>
          <a:prstGeom prst="rect">
            <a:avLst/>
          </a:prstGeom>
        </p:spPr>
      </p:pic>
    </p:spTree>
    <p:extLst>
      <p:ext uri="{BB962C8B-B14F-4D97-AF65-F5344CB8AC3E}">
        <p14:creationId xmlns:p14="http://schemas.microsoft.com/office/powerpoint/2010/main" val="28121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 lines throughout China</a:t>
            </a:r>
          </a:p>
        </p:txBody>
      </p:sp>
      <p:sp>
        <p:nvSpPr>
          <p:cNvPr id="3" name="Content Placeholder 2"/>
          <p:cNvSpPr>
            <a:spLocks noGrp="1"/>
          </p:cNvSpPr>
          <p:nvPr>
            <p:ph sz="quarter" idx="10"/>
          </p:nvPr>
        </p:nvSpPr>
        <p:spPr>
          <a:xfrm>
            <a:off x="682174" y="1738313"/>
            <a:ext cx="7767637" cy="4487862"/>
          </a:xfrm>
        </p:spPr>
        <p:txBody>
          <a:bodyPr/>
          <a:lstStyle/>
          <a:p>
            <a:r>
              <a:rPr lang="en-US" dirty="0">
                <a:hlinkClick r:id="rId2"/>
              </a:rPr>
              <a:t>https://multimedia.scmp.com/infographics/news/china/article/3047038/wuhan-virus/index.html?src=article-launcher</a:t>
            </a: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1200" dirty="0"/>
              <a:t>(right click, open hyperlink)</a:t>
            </a:r>
          </a:p>
          <a:p>
            <a:endParaRPr lang="en-US" dirty="0"/>
          </a:p>
        </p:txBody>
      </p:sp>
    </p:spTree>
    <p:extLst>
      <p:ext uri="{BB962C8B-B14F-4D97-AF65-F5344CB8AC3E}">
        <p14:creationId xmlns:p14="http://schemas.microsoft.com/office/powerpoint/2010/main" val="3297550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We Want to Know About any Virus</a:t>
            </a:r>
          </a:p>
        </p:txBody>
      </p:sp>
      <p:sp>
        <p:nvSpPr>
          <p:cNvPr id="3" name="Content Placeholder 2"/>
          <p:cNvSpPr>
            <a:spLocks noGrp="1"/>
          </p:cNvSpPr>
          <p:nvPr>
            <p:ph sz="quarter" idx="10"/>
          </p:nvPr>
        </p:nvSpPr>
        <p:spPr>
          <a:xfrm>
            <a:off x="1420811" y="2233613"/>
            <a:ext cx="6307137" cy="3494087"/>
          </a:xfrm>
        </p:spPr>
        <p:txBody>
          <a:bodyPr/>
          <a:lstStyle/>
          <a:p>
            <a:r>
              <a:rPr lang="en-US" dirty="0"/>
              <a:t>How lethal is this virus?</a:t>
            </a:r>
          </a:p>
          <a:p>
            <a:endParaRPr lang="en-US" dirty="0"/>
          </a:p>
          <a:p>
            <a:r>
              <a:rPr lang="en-US" dirty="0"/>
              <a:t>How easily does it spread person-to-person?</a:t>
            </a:r>
          </a:p>
          <a:p>
            <a:endParaRPr lang="en-US" dirty="0"/>
          </a:p>
          <a:p>
            <a:r>
              <a:rPr lang="en-US" dirty="0"/>
              <a:t>How much immunity is in the population?</a:t>
            </a:r>
          </a:p>
          <a:p>
            <a:endParaRPr lang="en-US" dirty="0"/>
          </a:p>
          <a:p>
            <a:r>
              <a:rPr lang="en-US" dirty="0"/>
              <a:t>How well do we understand this virus?</a:t>
            </a:r>
          </a:p>
        </p:txBody>
      </p:sp>
    </p:spTree>
    <p:extLst>
      <p:ext uri="{BB962C8B-B14F-4D97-AF65-F5344CB8AC3E}">
        <p14:creationId xmlns:p14="http://schemas.microsoft.com/office/powerpoint/2010/main" val="4030493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37927-F1C2-497F-BC2B-BE4947A45CBE}"/>
              </a:ext>
            </a:extLst>
          </p:cNvPr>
          <p:cNvSpPr>
            <a:spLocks noGrp="1"/>
          </p:cNvSpPr>
          <p:nvPr>
            <p:ph type="title"/>
          </p:nvPr>
        </p:nvSpPr>
        <p:spPr/>
        <p:txBody>
          <a:bodyPr/>
          <a:lstStyle/>
          <a:p>
            <a:r>
              <a:rPr lang="en-US" dirty="0"/>
              <a:t>COVID-19 as of this morning, February 15</a:t>
            </a:r>
          </a:p>
        </p:txBody>
      </p:sp>
      <p:sp>
        <p:nvSpPr>
          <p:cNvPr id="3" name="Content Placeholder 2">
            <a:extLst>
              <a:ext uri="{FF2B5EF4-FFF2-40B4-BE49-F238E27FC236}">
                <a16:creationId xmlns:a16="http://schemas.microsoft.com/office/drawing/2014/main" id="{88F61C75-4CF0-4134-9B9D-C208BB5A7A10}"/>
              </a:ext>
            </a:extLst>
          </p:cNvPr>
          <p:cNvSpPr>
            <a:spLocks noGrp="1"/>
          </p:cNvSpPr>
          <p:nvPr>
            <p:ph sz="quarter" idx="10"/>
          </p:nvPr>
        </p:nvSpPr>
        <p:spPr>
          <a:xfrm>
            <a:off x="1614487" y="2224088"/>
            <a:ext cx="6843712" cy="3433762"/>
          </a:xfrm>
        </p:spPr>
        <p:txBody>
          <a:bodyPr/>
          <a:lstStyle/>
          <a:p>
            <a:r>
              <a:rPr lang="en-US" dirty="0"/>
              <a:t>China:        </a:t>
            </a:r>
          </a:p>
          <a:p>
            <a:r>
              <a:rPr lang="en-US" dirty="0"/>
              <a:t>	       66,559 cases</a:t>
            </a:r>
          </a:p>
          <a:p>
            <a:r>
              <a:rPr lang="en-US" dirty="0"/>
              <a:t>	        1,524 deaths</a:t>
            </a:r>
          </a:p>
          <a:p>
            <a:endParaRPr lang="en-US" dirty="0"/>
          </a:p>
          <a:p>
            <a:r>
              <a:rPr lang="en-US" dirty="0"/>
              <a:t>Outside China:</a:t>
            </a:r>
          </a:p>
          <a:p>
            <a:r>
              <a:rPr lang="en-US" dirty="0"/>
              <a:t>	          545 cases</a:t>
            </a:r>
          </a:p>
          <a:p>
            <a:r>
              <a:rPr lang="en-US" dirty="0"/>
              <a:t>	              3 deaths  (Japan, Philippines, France)</a:t>
            </a:r>
          </a:p>
        </p:txBody>
      </p:sp>
    </p:spTree>
    <p:extLst>
      <p:ext uri="{BB962C8B-B14F-4D97-AF65-F5344CB8AC3E}">
        <p14:creationId xmlns:p14="http://schemas.microsoft.com/office/powerpoint/2010/main" val="72674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lethal is this virus?</a:t>
            </a:r>
          </a:p>
        </p:txBody>
      </p:sp>
      <p:sp>
        <p:nvSpPr>
          <p:cNvPr id="3" name="Content Placeholder 2"/>
          <p:cNvSpPr>
            <a:spLocks noGrp="1"/>
          </p:cNvSpPr>
          <p:nvPr>
            <p:ph sz="quarter" idx="10"/>
          </p:nvPr>
        </p:nvSpPr>
        <p:spPr>
          <a:xfrm>
            <a:off x="1255711" y="2017713"/>
            <a:ext cx="6916739" cy="3773487"/>
          </a:xfrm>
        </p:spPr>
        <p:txBody>
          <a:bodyPr/>
          <a:lstStyle/>
          <a:p>
            <a:r>
              <a:rPr lang="en-US" dirty="0"/>
              <a:t>SARS:  15% mortality rate</a:t>
            </a:r>
          </a:p>
          <a:p>
            <a:endParaRPr lang="en-US" dirty="0"/>
          </a:p>
          <a:p>
            <a:r>
              <a:rPr lang="en-US" dirty="0"/>
              <a:t>MERS-</a:t>
            </a:r>
            <a:r>
              <a:rPr lang="en-US" dirty="0" err="1"/>
              <a:t>CoV</a:t>
            </a:r>
            <a:r>
              <a:rPr lang="en-US" dirty="0"/>
              <a:t>:  35% mortality rate</a:t>
            </a:r>
          </a:p>
          <a:p>
            <a:endParaRPr lang="en-US" dirty="0"/>
          </a:p>
          <a:p>
            <a:r>
              <a:rPr lang="en-US" dirty="0"/>
              <a:t>Influenza:  0.1% to 2.5%  mortality rate</a:t>
            </a:r>
          </a:p>
          <a:p>
            <a:endParaRPr lang="en-US" dirty="0"/>
          </a:p>
          <a:p>
            <a:r>
              <a:rPr lang="en-US" dirty="0"/>
              <a:t>COVID-19:  </a:t>
            </a:r>
          </a:p>
          <a:p>
            <a:r>
              <a:rPr lang="en-US" dirty="0"/>
              <a:t>	2.3% mortality rate </a:t>
            </a:r>
            <a:r>
              <a:rPr lang="en-US" i="1" dirty="0"/>
              <a:t>in</a:t>
            </a:r>
            <a:r>
              <a:rPr lang="en-US" dirty="0"/>
              <a:t> China (2.0% to 2.5%) </a:t>
            </a:r>
          </a:p>
          <a:p>
            <a:r>
              <a:rPr lang="en-US" dirty="0"/>
              <a:t>             0.5% mortality rate </a:t>
            </a:r>
            <a:r>
              <a:rPr lang="en-US" i="1" dirty="0"/>
              <a:t>outside</a:t>
            </a:r>
            <a:r>
              <a:rPr lang="en-US" dirty="0"/>
              <a:t> China (0.2-0.5%)		</a:t>
            </a:r>
          </a:p>
        </p:txBody>
      </p:sp>
    </p:spTree>
    <p:extLst>
      <p:ext uri="{BB962C8B-B14F-4D97-AF65-F5344CB8AC3E}">
        <p14:creationId xmlns:p14="http://schemas.microsoft.com/office/powerpoint/2010/main" val="3900472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easily does it spread person-to-person?</a:t>
            </a:r>
            <a:br>
              <a:rPr lang="en-US" dirty="0"/>
            </a:br>
            <a:endParaRPr lang="en-US" dirty="0"/>
          </a:p>
        </p:txBody>
      </p:sp>
      <p:sp>
        <p:nvSpPr>
          <p:cNvPr id="3" name="Content Placeholder 2"/>
          <p:cNvSpPr>
            <a:spLocks noGrp="1"/>
          </p:cNvSpPr>
          <p:nvPr>
            <p:ph sz="quarter" idx="10"/>
          </p:nvPr>
        </p:nvSpPr>
        <p:spPr>
          <a:xfrm>
            <a:off x="1592261" y="1941513"/>
            <a:ext cx="5964237" cy="4154487"/>
          </a:xfrm>
        </p:spPr>
        <p:txBody>
          <a:bodyPr/>
          <a:lstStyle/>
          <a:p>
            <a:r>
              <a:rPr lang="en-US" dirty="0"/>
              <a:t>What is an R</a:t>
            </a:r>
            <a:r>
              <a:rPr lang="en-US" baseline="-25000" dirty="0"/>
              <a:t>0</a:t>
            </a:r>
            <a:r>
              <a:rPr lang="en-US" dirty="0"/>
              <a:t>?</a:t>
            </a:r>
          </a:p>
          <a:p>
            <a:endParaRPr lang="en-US" dirty="0"/>
          </a:p>
          <a:p>
            <a:r>
              <a:rPr lang="en-US" dirty="0"/>
              <a:t>Measles:  R</a:t>
            </a:r>
            <a:r>
              <a:rPr lang="en-US" baseline="-25000" dirty="0"/>
              <a:t>0 </a:t>
            </a:r>
            <a:r>
              <a:rPr lang="en-US" dirty="0"/>
              <a:t>= 10 to 15</a:t>
            </a:r>
          </a:p>
          <a:p>
            <a:endParaRPr lang="en-US" dirty="0"/>
          </a:p>
          <a:p>
            <a:r>
              <a:rPr lang="en-US" dirty="0"/>
              <a:t>Pertussis: R</a:t>
            </a:r>
            <a:r>
              <a:rPr lang="en-US" baseline="-25000" dirty="0"/>
              <a:t>0</a:t>
            </a:r>
            <a:r>
              <a:rPr lang="en-US" dirty="0"/>
              <a:t> = 16 to 18 (aka whooping cough)</a:t>
            </a:r>
          </a:p>
          <a:p>
            <a:endParaRPr lang="en-US" dirty="0"/>
          </a:p>
          <a:p>
            <a:r>
              <a:rPr lang="en-US" dirty="0"/>
              <a:t>Polio: R</a:t>
            </a:r>
            <a:r>
              <a:rPr lang="en-US" baseline="-25000" dirty="0"/>
              <a:t>0</a:t>
            </a:r>
            <a:r>
              <a:rPr lang="en-US" dirty="0"/>
              <a:t> = 8 to 12</a:t>
            </a:r>
          </a:p>
          <a:p>
            <a:endParaRPr lang="en-US" dirty="0"/>
          </a:p>
          <a:p>
            <a:r>
              <a:rPr lang="en-US" dirty="0"/>
              <a:t>COVID-19: R</a:t>
            </a:r>
            <a:r>
              <a:rPr lang="en-US" baseline="-25000" dirty="0"/>
              <a:t>0</a:t>
            </a:r>
            <a:r>
              <a:rPr lang="en-US" dirty="0"/>
              <a:t> = 2.5 (1 to 3.5)</a:t>
            </a:r>
          </a:p>
          <a:p>
            <a:endParaRPr lang="en-US" baseline="-25000" dirty="0"/>
          </a:p>
        </p:txBody>
      </p:sp>
    </p:spTree>
    <p:extLst>
      <p:ext uri="{BB962C8B-B14F-4D97-AF65-F5344CB8AC3E}">
        <p14:creationId xmlns:p14="http://schemas.microsoft.com/office/powerpoint/2010/main" val="333088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much immunity is in the population?</a:t>
            </a:r>
            <a:br>
              <a:rPr lang="en-US" dirty="0"/>
            </a:br>
            <a:endParaRPr lang="en-US" dirty="0"/>
          </a:p>
        </p:txBody>
      </p:sp>
      <p:sp>
        <p:nvSpPr>
          <p:cNvPr id="3" name="Content Placeholder 2"/>
          <p:cNvSpPr>
            <a:spLocks noGrp="1"/>
          </p:cNvSpPr>
          <p:nvPr>
            <p:ph sz="quarter" idx="10"/>
          </p:nvPr>
        </p:nvSpPr>
        <p:spPr>
          <a:xfrm>
            <a:off x="1528763" y="3109913"/>
            <a:ext cx="7767637" cy="839787"/>
          </a:xfrm>
        </p:spPr>
        <p:txBody>
          <a:bodyPr/>
          <a:lstStyle/>
          <a:p>
            <a:pPr lvl="0" eaLnBrk="0" hangingPunct="0">
              <a:spcBef>
                <a:spcPct val="0"/>
              </a:spcBef>
            </a:pPr>
            <a:r>
              <a:rPr lang="en-US" dirty="0"/>
              <a:t>Probably zilch, nada, </a:t>
            </a:r>
            <a:r>
              <a:rPr lang="en-US" dirty="0" err="1"/>
              <a:t>gornisht</a:t>
            </a:r>
            <a:r>
              <a:rPr lang="en-US" dirty="0"/>
              <a:t>, zero, </a:t>
            </a:r>
            <a:r>
              <a:rPr lang="zh-CN" altLang="en-US" sz="3600" dirty="0">
                <a:solidFill>
                  <a:srgbClr val="222222"/>
                </a:solidFill>
                <a:latin typeface="inherit"/>
              </a:rPr>
              <a:t>没有</a:t>
            </a:r>
            <a:endParaRPr lang="en-US" altLang="zh-CN" sz="3600" dirty="0">
              <a:solidFill>
                <a:schemeClr val="tx1"/>
              </a:solidFill>
              <a:latin typeface="Arial" panose="020B0604020202020204" pitchFamily="34" charset="0"/>
            </a:endParaRPr>
          </a:p>
          <a:p>
            <a:endParaRPr lang="en-US" dirty="0"/>
          </a:p>
        </p:txBody>
      </p:sp>
    </p:spTree>
    <p:extLst>
      <p:ext uri="{BB962C8B-B14F-4D97-AF65-F5344CB8AC3E}">
        <p14:creationId xmlns:p14="http://schemas.microsoft.com/office/powerpoint/2010/main" val="2324374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well do we understand this virus?</a:t>
            </a:r>
            <a:br>
              <a:rPr lang="en-US" dirty="0"/>
            </a:br>
            <a:endParaRPr lang="en-US" dirty="0"/>
          </a:p>
        </p:txBody>
      </p:sp>
      <p:pic>
        <p:nvPicPr>
          <p:cNvPr id="8" name="Content Placeholder 7"/>
          <p:cNvPicPr>
            <a:picLocks noGrp="1" noChangeAspect="1"/>
          </p:cNvPicPr>
          <p:nvPr>
            <p:ph sz="quarter" idx="11"/>
          </p:nvPr>
        </p:nvPicPr>
        <p:blipFill>
          <a:blip r:embed="rId2"/>
          <a:stretch>
            <a:fillRect/>
          </a:stretch>
        </p:blipFill>
        <p:spPr>
          <a:xfrm>
            <a:off x="1513680" y="2082800"/>
            <a:ext cx="5471320" cy="3886199"/>
          </a:xfrm>
          <a:prstGeom prst="rect">
            <a:avLst/>
          </a:prstGeom>
        </p:spPr>
      </p:pic>
      <p:sp>
        <p:nvSpPr>
          <p:cNvPr id="5" name="Rectangle 1"/>
          <p:cNvSpPr>
            <a:spLocks noGrp="1" noChangeArrowheads="1"/>
          </p:cNvSpPr>
          <p:nvPr>
            <p:ph sz="quarter" idx="12"/>
          </p:nvPr>
        </p:nvSpPr>
        <p:spPr bwMode="auto">
          <a:xfrm>
            <a:off x="7505700" y="3483224"/>
            <a:ext cx="820738" cy="76944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3200" b="0" i="0" u="none" strike="noStrike" cap="none" normalizeH="0" baseline="0" dirty="0">
                <a:ln>
                  <a:noFill/>
                </a:ln>
                <a:solidFill>
                  <a:srgbClr val="222222"/>
                </a:solidFill>
                <a:effectLst/>
                <a:latin typeface="inherit"/>
              </a:rPr>
              <a:t>豆子</a:t>
            </a:r>
            <a:endParaRPr kumimoji="0" lang="zh-CN" altLang="en-US"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65472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PRESENTATION TITLE </a:t>
            </a:r>
            <a:br>
              <a:rPr lang="en-US" dirty="0"/>
            </a:br>
            <a:r>
              <a:rPr lang="en-US" dirty="0"/>
              <a:t>(CAN BE UP TO 2 LINES)</a:t>
            </a:r>
          </a:p>
        </p:txBody>
      </p:sp>
      <p:sp>
        <p:nvSpPr>
          <p:cNvPr id="8" name="Subtitle 7"/>
          <p:cNvSpPr>
            <a:spLocks noGrp="1"/>
          </p:cNvSpPr>
          <p:nvPr>
            <p:ph type="subTitle" idx="1"/>
          </p:nvPr>
        </p:nvSpPr>
        <p:spPr/>
        <p:txBody>
          <a:bodyPr/>
          <a:lstStyle/>
          <a:p>
            <a:r>
              <a:rPr lang="en-US"/>
              <a:t>Presentation Subtitle</a:t>
            </a:r>
            <a:endParaRPr lang="en-US" dirty="0"/>
          </a:p>
        </p:txBody>
      </p:sp>
      <p:sp>
        <p:nvSpPr>
          <p:cNvPr id="5" name="Text Placeholder 4"/>
          <p:cNvSpPr>
            <a:spLocks noGrp="1"/>
          </p:cNvSpPr>
          <p:nvPr>
            <p:ph type="body" sz="quarter" idx="10"/>
          </p:nvPr>
        </p:nvSpPr>
        <p:spPr/>
        <p:txBody>
          <a:bodyPr/>
          <a:lstStyle/>
          <a:p>
            <a:pPr lvl="0"/>
            <a:r>
              <a:rPr lang="en-US"/>
              <a:t>Presenter’s Name</a:t>
            </a:r>
            <a:endParaRPr lang="en-US" dirty="0"/>
          </a:p>
        </p:txBody>
      </p:sp>
      <p:sp>
        <p:nvSpPr>
          <p:cNvPr id="10" name="Text Placeholder 9"/>
          <p:cNvSpPr>
            <a:spLocks noGrp="1"/>
          </p:cNvSpPr>
          <p:nvPr>
            <p:ph type="body" sz="quarter" idx="12"/>
          </p:nvPr>
        </p:nvSpPr>
        <p:spPr/>
        <p:txBody>
          <a:bodyPr/>
          <a:lstStyle/>
          <a:p>
            <a:r>
              <a:rPr lang="en-US"/>
              <a:t>December 31, 2015</a:t>
            </a:r>
            <a:endParaRPr lang="en-US" dirty="0"/>
          </a:p>
        </p:txBody>
      </p:sp>
      <p:pic>
        <p:nvPicPr>
          <p:cNvPr id="2" name="Picture 1"/>
          <p:cNvPicPr>
            <a:picLocks noChangeAspect="1"/>
          </p:cNvPicPr>
          <p:nvPr/>
        </p:nvPicPr>
        <p:blipFill>
          <a:blip r:embed="rId2"/>
          <a:stretch>
            <a:fillRect/>
          </a:stretch>
        </p:blipFill>
        <p:spPr>
          <a:xfrm>
            <a:off x="0" y="595148"/>
            <a:ext cx="9144000" cy="5667703"/>
          </a:xfrm>
          <a:prstGeom prst="rect">
            <a:avLst/>
          </a:prstGeom>
        </p:spPr>
      </p:pic>
      <p:sp>
        <p:nvSpPr>
          <p:cNvPr id="4" name="Text Placeholder 3">
            <a:extLst>
              <a:ext uri="{FF2B5EF4-FFF2-40B4-BE49-F238E27FC236}">
                <a16:creationId xmlns:a16="http://schemas.microsoft.com/office/drawing/2014/main" id="{FE2ACEDD-C210-4986-BBFF-12111F40FACD}"/>
              </a:ext>
            </a:extLst>
          </p:cNvPr>
          <p:cNvSpPr>
            <a:spLocks noGrp="1"/>
          </p:cNvSpPr>
          <p:nvPr>
            <p:ph type="body" sz="quarter" idx="11"/>
          </p:nvPr>
        </p:nvSpPr>
        <p:spPr>
          <a:xfrm>
            <a:off x="1657351" y="6223957"/>
            <a:ext cx="3771899" cy="45719"/>
          </a:xfrm>
        </p:spPr>
        <p:txBody>
          <a:bodyPr/>
          <a:lstStyle/>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B6B36-6DB7-41B2-AA58-01078A1D43FC}"/>
              </a:ext>
            </a:extLst>
          </p:cNvPr>
          <p:cNvSpPr>
            <a:spLocks noGrp="1"/>
          </p:cNvSpPr>
          <p:nvPr>
            <p:ph type="title"/>
          </p:nvPr>
        </p:nvSpPr>
        <p:spPr/>
        <p:txBody>
          <a:bodyPr/>
          <a:lstStyle/>
          <a:p>
            <a:r>
              <a:rPr lang="en-US" dirty="0"/>
              <a:t>February 13 COVID-19</a:t>
            </a:r>
          </a:p>
        </p:txBody>
      </p:sp>
      <p:pic>
        <p:nvPicPr>
          <p:cNvPr id="5" name="Content Placeholder 4">
            <a:extLst>
              <a:ext uri="{FF2B5EF4-FFF2-40B4-BE49-F238E27FC236}">
                <a16:creationId xmlns:a16="http://schemas.microsoft.com/office/drawing/2014/main" id="{0FE4A434-F0BA-4E68-8072-49F982C729E3}"/>
              </a:ext>
            </a:extLst>
          </p:cNvPr>
          <p:cNvPicPr>
            <a:picLocks noGrp="1" noChangeAspect="1"/>
          </p:cNvPicPr>
          <p:nvPr>
            <p:ph sz="quarter" idx="10"/>
          </p:nvPr>
        </p:nvPicPr>
        <p:blipFill>
          <a:blip r:embed="rId2"/>
          <a:stretch>
            <a:fillRect/>
          </a:stretch>
        </p:blipFill>
        <p:spPr>
          <a:xfrm>
            <a:off x="958055" y="1738313"/>
            <a:ext cx="7232653" cy="4487862"/>
          </a:xfrm>
        </p:spPr>
      </p:pic>
    </p:spTree>
    <p:extLst>
      <p:ext uri="{BB962C8B-B14F-4D97-AF65-F5344CB8AC3E}">
        <p14:creationId xmlns:p14="http://schemas.microsoft.com/office/powerpoint/2010/main" val="206992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Public Health and the Chinese Community</a:t>
            </a:r>
          </a:p>
        </p:txBody>
      </p:sp>
      <p:sp>
        <p:nvSpPr>
          <p:cNvPr id="3" name="Subtitle 2"/>
          <p:cNvSpPr>
            <a:spLocks noGrp="1"/>
          </p:cNvSpPr>
          <p:nvPr>
            <p:ph type="subTitle" idx="1"/>
          </p:nvPr>
        </p:nvSpPr>
        <p:spPr/>
        <p:txBody>
          <a:bodyPr/>
          <a:lstStyle/>
          <a:p>
            <a:r>
              <a:rPr lang="en-US" dirty="0"/>
              <a:t>COVID-19</a:t>
            </a:r>
          </a:p>
        </p:txBody>
      </p:sp>
      <p:sp>
        <p:nvSpPr>
          <p:cNvPr id="4" name="Text Placeholder 3"/>
          <p:cNvSpPr>
            <a:spLocks noGrp="1"/>
          </p:cNvSpPr>
          <p:nvPr>
            <p:ph type="body" sz="quarter" idx="10"/>
          </p:nvPr>
        </p:nvSpPr>
        <p:spPr/>
        <p:txBody>
          <a:bodyPr/>
          <a:lstStyle/>
          <a:p>
            <a:r>
              <a:rPr lang="en-US" dirty="0"/>
              <a:t>Robert M. Levin, MD</a:t>
            </a:r>
          </a:p>
        </p:txBody>
      </p:sp>
      <p:sp>
        <p:nvSpPr>
          <p:cNvPr id="5" name="Text Placeholder 4"/>
          <p:cNvSpPr>
            <a:spLocks noGrp="1"/>
          </p:cNvSpPr>
          <p:nvPr>
            <p:ph type="body" sz="quarter" idx="11"/>
          </p:nvPr>
        </p:nvSpPr>
        <p:spPr/>
        <p:txBody>
          <a:bodyPr/>
          <a:lstStyle/>
          <a:p>
            <a:r>
              <a:rPr lang="en-US" dirty="0"/>
              <a:t>Health Officer</a:t>
            </a:r>
          </a:p>
        </p:txBody>
      </p:sp>
      <p:sp>
        <p:nvSpPr>
          <p:cNvPr id="6" name="Text Placeholder 5"/>
          <p:cNvSpPr>
            <a:spLocks noGrp="1"/>
          </p:cNvSpPr>
          <p:nvPr>
            <p:ph type="body" sz="quarter" idx="12"/>
          </p:nvPr>
        </p:nvSpPr>
        <p:spPr/>
        <p:txBody>
          <a:bodyPr/>
          <a:lstStyle/>
          <a:p>
            <a:r>
              <a:rPr lang="en-US" dirty="0"/>
              <a:t>February 15, 2020</a:t>
            </a:r>
          </a:p>
        </p:txBody>
      </p:sp>
    </p:spTree>
    <p:extLst>
      <p:ext uri="{BB962C8B-B14F-4D97-AF65-F5344CB8AC3E}">
        <p14:creationId xmlns:p14="http://schemas.microsoft.com/office/powerpoint/2010/main" val="2676338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B3BF-3DBB-4E49-A2EF-1E81D99A7CD6}"/>
              </a:ext>
            </a:extLst>
          </p:cNvPr>
          <p:cNvSpPr>
            <a:spLocks noGrp="1"/>
          </p:cNvSpPr>
          <p:nvPr>
            <p:ph type="title"/>
          </p:nvPr>
        </p:nvSpPr>
        <p:spPr/>
        <p:txBody>
          <a:bodyPr/>
          <a:lstStyle/>
          <a:p>
            <a:r>
              <a:rPr lang="en-US" dirty="0"/>
              <a:t>As of this morning, February 15</a:t>
            </a:r>
          </a:p>
        </p:txBody>
      </p:sp>
      <p:pic>
        <p:nvPicPr>
          <p:cNvPr id="4" name="Content Placeholder 3">
            <a:extLst>
              <a:ext uri="{FF2B5EF4-FFF2-40B4-BE49-F238E27FC236}">
                <a16:creationId xmlns:a16="http://schemas.microsoft.com/office/drawing/2014/main" id="{BEDB2113-D8CD-4D78-90F0-2BB92F5C4D6D}"/>
              </a:ext>
            </a:extLst>
          </p:cNvPr>
          <p:cNvPicPr>
            <a:picLocks noGrp="1" noChangeAspect="1"/>
          </p:cNvPicPr>
          <p:nvPr>
            <p:ph sz="quarter" idx="10"/>
          </p:nvPr>
        </p:nvPicPr>
        <p:blipFill>
          <a:blip r:embed="rId2"/>
          <a:stretch>
            <a:fillRect/>
          </a:stretch>
        </p:blipFill>
        <p:spPr>
          <a:xfrm>
            <a:off x="690563" y="1877214"/>
            <a:ext cx="7767637" cy="4210059"/>
          </a:xfrm>
          <a:prstGeom prst="rect">
            <a:avLst/>
          </a:prstGeom>
        </p:spPr>
      </p:pic>
    </p:spTree>
    <p:extLst>
      <p:ext uri="{BB962C8B-B14F-4D97-AF65-F5344CB8AC3E}">
        <p14:creationId xmlns:p14="http://schemas.microsoft.com/office/powerpoint/2010/main" val="1465163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362" y="68773"/>
            <a:ext cx="7767637" cy="1050642"/>
          </a:xfrm>
        </p:spPr>
        <p:txBody>
          <a:bodyPr/>
          <a:lstStyle/>
          <a:p>
            <a:r>
              <a:rPr lang="en-US" sz="2400" dirty="0"/>
              <a:t>Distribution of laboratory confirmed cases of COVID-19 by continent (except China), as of 12 February 2020</a:t>
            </a:r>
          </a:p>
        </p:txBody>
      </p:sp>
      <p:pic>
        <p:nvPicPr>
          <p:cNvPr id="4" name="Content Placeholder 3"/>
          <p:cNvPicPr>
            <a:picLocks noGrp="1" noChangeAspect="1"/>
          </p:cNvPicPr>
          <p:nvPr>
            <p:ph sz="quarter" idx="10"/>
          </p:nvPr>
        </p:nvPicPr>
        <p:blipFill>
          <a:blip r:embed="rId2"/>
          <a:stretch>
            <a:fillRect/>
          </a:stretch>
        </p:blipFill>
        <p:spPr>
          <a:xfrm>
            <a:off x="958055" y="1738313"/>
            <a:ext cx="7232653" cy="4487862"/>
          </a:xfrm>
        </p:spPr>
      </p:pic>
    </p:spTree>
    <p:extLst>
      <p:ext uri="{BB962C8B-B14F-4D97-AF65-F5344CB8AC3E}">
        <p14:creationId xmlns:p14="http://schemas.microsoft.com/office/powerpoint/2010/main" val="68329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8C4EF-6514-4381-A497-F92DB5A284D3}"/>
              </a:ext>
            </a:extLst>
          </p:cNvPr>
          <p:cNvSpPr>
            <a:spLocks noGrp="1"/>
          </p:cNvSpPr>
          <p:nvPr>
            <p:ph type="title"/>
          </p:nvPr>
        </p:nvSpPr>
        <p:spPr/>
        <p:txBody>
          <a:bodyPr/>
          <a:lstStyle/>
          <a:p>
            <a:r>
              <a:rPr lang="en-US" sz="2400" dirty="0"/>
              <a:t>Distribution of laboratory confirmed cases of COVID-19 by continent (except China), as </a:t>
            </a:r>
            <a:r>
              <a:rPr lang="en-US" sz="2400"/>
              <a:t>of 13</a:t>
            </a:r>
            <a:r>
              <a:rPr lang="en-US" sz="2400" dirty="0"/>
              <a:t> February 2020</a:t>
            </a:r>
          </a:p>
        </p:txBody>
      </p:sp>
      <p:pic>
        <p:nvPicPr>
          <p:cNvPr id="5" name="Content Placeholder 4">
            <a:extLst>
              <a:ext uri="{FF2B5EF4-FFF2-40B4-BE49-F238E27FC236}">
                <a16:creationId xmlns:a16="http://schemas.microsoft.com/office/drawing/2014/main" id="{17DEF293-96D8-4AF6-86D1-DF8763C23553}"/>
              </a:ext>
            </a:extLst>
          </p:cNvPr>
          <p:cNvPicPr>
            <a:picLocks noGrp="1" noChangeAspect="1"/>
          </p:cNvPicPr>
          <p:nvPr>
            <p:ph sz="quarter" idx="10"/>
          </p:nvPr>
        </p:nvPicPr>
        <p:blipFill>
          <a:blip r:embed="rId2"/>
          <a:stretch>
            <a:fillRect/>
          </a:stretch>
        </p:blipFill>
        <p:spPr>
          <a:xfrm>
            <a:off x="958055" y="1738313"/>
            <a:ext cx="7232653" cy="4487862"/>
          </a:xfrm>
        </p:spPr>
      </p:pic>
    </p:spTree>
    <p:extLst>
      <p:ext uri="{BB962C8B-B14F-4D97-AF65-F5344CB8AC3E}">
        <p14:creationId xmlns:p14="http://schemas.microsoft.com/office/powerpoint/2010/main" val="1728513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3E6C-FDD9-4363-A929-52F4476032E5}"/>
              </a:ext>
            </a:extLst>
          </p:cNvPr>
          <p:cNvSpPr>
            <a:spLocks noGrp="1"/>
          </p:cNvSpPr>
          <p:nvPr>
            <p:ph type="title"/>
          </p:nvPr>
        </p:nvSpPr>
        <p:spPr/>
        <p:txBody>
          <a:bodyPr/>
          <a:lstStyle/>
          <a:p>
            <a:r>
              <a:rPr lang="en-US" dirty="0"/>
              <a:t>As of this morning, February 15</a:t>
            </a:r>
          </a:p>
        </p:txBody>
      </p:sp>
      <p:pic>
        <p:nvPicPr>
          <p:cNvPr id="4" name="Content Placeholder 3">
            <a:extLst>
              <a:ext uri="{FF2B5EF4-FFF2-40B4-BE49-F238E27FC236}">
                <a16:creationId xmlns:a16="http://schemas.microsoft.com/office/drawing/2014/main" id="{A0286C9D-5713-4AD7-92C7-3E05DCD7C230}"/>
              </a:ext>
            </a:extLst>
          </p:cNvPr>
          <p:cNvPicPr>
            <a:picLocks noGrp="1" noChangeAspect="1"/>
          </p:cNvPicPr>
          <p:nvPr>
            <p:ph sz="quarter" idx="10"/>
          </p:nvPr>
        </p:nvPicPr>
        <p:blipFill>
          <a:blip r:embed="rId2"/>
          <a:stretch>
            <a:fillRect/>
          </a:stretch>
        </p:blipFill>
        <p:spPr>
          <a:xfrm>
            <a:off x="1232712" y="1738313"/>
            <a:ext cx="6683338" cy="4487862"/>
          </a:xfrm>
          <a:prstGeom prst="rect">
            <a:avLst/>
          </a:prstGeom>
        </p:spPr>
      </p:pic>
    </p:spTree>
    <p:extLst>
      <p:ext uri="{BB962C8B-B14F-4D97-AF65-F5344CB8AC3E}">
        <p14:creationId xmlns:p14="http://schemas.microsoft.com/office/powerpoint/2010/main" val="1992946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8A5D1-11C7-4C63-9EDD-3636B5E7764E}"/>
              </a:ext>
            </a:extLst>
          </p:cNvPr>
          <p:cNvSpPr>
            <a:spLocks noGrp="1"/>
          </p:cNvSpPr>
          <p:nvPr>
            <p:ph type="title"/>
          </p:nvPr>
        </p:nvSpPr>
        <p:spPr/>
        <p:txBody>
          <a:bodyPr/>
          <a:lstStyle/>
          <a:p>
            <a:r>
              <a:rPr lang="en-US" dirty="0"/>
              <a:t>Geographic Distribution of COVID-19</a:t>
            </a:r>
          </a:p>
        </p:txBody>
      </p:sp>
      <p:pic>
        <p:nvPicPr>
          <p:cNvPr id="4" name="Content Placeholder 3">
            <a:extLst>
              <a:ext uri="{FF2B5EF4-FFF2-40B4-BE49-F238E27FC236}">
                <a16:creationId xmlns:a16="http://schemas.microsoft.com/office/drawing/2014/main" id="{651AC354-CAB3-4428-9634-C9B060A0401E}"/>
              </a:ext>
            </a:extLst>
          </p:cNvPr>
          <p:cNvPicPr>
            <a:picLocks noGrp="1" noChangeAspect="1"/>
          </p:cNvPicPr>
          <p:nvPr>
            <p:ph sz="quarter" idx="10"/>
          </p:nvPr>
        </p:nvPicPr>
        <p:blipFill>
          <a:blip r:embed="rId2"/>
          <a:stretch>
            <a:fillRect/>
          </a:stretch>
        </p:blipFill>
        <p:spPr>
          <a:xfrm>
            <a:off x="1402748" y="1738313"/>
            <a:ext cx="6343267" cy="4487862"/>
          </a:xfrm>
          <a:prstGeom prst="rect">
            <a:avLst/>
          </a:prstGeom>
        </p:spPr>
      </p:pic>
    </p:spTree>
    <p:extLst>
      <p:ext uri="{BB962C8B-B14F-4D97-AF65-F5344CB8AC3E}">
        <p14:creationId xmlns:p14="http://schemas.microsoft.com/office/powerpoint/2010/main" val="2741370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DD51E-9614-4380-A02B-087C2A367EE7}"/>
              </a:ext>
            </a:extLst>
          </p:cNvPr>
          <p:cNvSpPr>
            <a:spLocks noGrp="1"/>
          </p:cNvSpPr>
          <p:nvPr>
            <p:ph type="title"/>
          </p:nvPr>
        </p:nvSpPr>
        <p:spPr/>
        <p:txBody>
          <a:bodyPr/>
          <a:lstStyle/>
          <a:p>
            <a:r>
              <a:rPr lang="en-US" dirty="0"/>
              <a:t>Geographic distribution of COVID-19 cases worldwide, 15 February</a:t>
            </a:r>
            <a:br>
              <a:rPr lang="en-US" dirty="0"/>
            </a:br>
            <a:endParaRPr lang="en-US" dirty="0"/>
          </a:p>
        </p:txBody>
      </p:sp>
      <p:pic>
        <p:nvPicPr>
          <p:cNvPr id="4" name="Content Placeholder 3">
            <a:extLst>
              <a:ext uri="{FF2B5EF4-FFF2-40B4-BE49-F238E27FC236}">
                <a16:creationId xmlns:a16="http://schemas.microsoft.com/office/drawing/2014/main" id="{374E1266-C840-42AD-940E-86F2F3333CE9}"/>
              </a:ext>
            </a:extLst>
          </p:cNvPr>
          <p:cNvPicPr>
            <a:picLocks noGrp="1" noChangeAspect="1"/>
          </p:cNvPicPr>
          <p:nvPr>
            <p:ph sz="quarter" idx="10"/>
          </p:nvPr>
        </p:nvPicPr>
        <p:blipFill>
          <a:blip r:embed="rId2"/>
          <a:stretch>
            <a:fillRect/>
          </a:stretch>
        </p:blipFill>
        <p:spPr>
          <a:xfrm>
            <a:off x="1628775" y="1378975"/>
            <a:ext cx="6410325" cy="4951975"/>
          </a:xfrm>
          <a:prstGeom prst="rect">
            <a:avLst/>
          </a:prstGeom>
        </p:spPr>
      </p:pic>
    </p:spTree>
    <p:extLst>
      <p:ext uri="{BB962C8B-B14F-4D97-AF65-F5344CB8AC3E}">
        <p14:creationId xmlns:p14="http://schemas.microsoft.com/office/powerpoint/2010/main" val="3656631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Symptoms and complications</a:t>
            </a:r>
          </a:p>
        </p:txBody>
      </p:sp>
      <p:sp>
        <p:nvSpPr>
          <p:cNvPr id="3" name="Content Placeholder 2"/>
          <p:cNvSpPr>
            <a:spLocks noGrp="1"/>
          </p:cNvSpPr>
          <p:nvPr>
            <p:ph sz="quarter" idx="10"/>
          </p:nvPr>
        </p:nvSpPr>
        <p:spPr>
          <a:xfrm>
            <a:off x="690563" y="1738313"/>
            <a:ext cx="2564365" cy="4217870"/>
          </a:xfrm>
        </p:spPr>
        <p:txBody>
          <a:bodyPr/>
          <a:lstStyle/>
          <a:p>
            <a:r>
              <a:rPr lang="en-US" sz="1400" dirty="0"/>
              <a:t>Some infected people do not show any symptoms, while for others the symptoms can be severe, even fatal. Children under two years old and people aged over 65, or with weak immune systems are particularly susceptible to developing severe complications such as </a:t>
            </a:r>
            <a:r>
              <a:rPr lang="en-US" sz="1400" b="1" dirty="0"/>
              <a:t>pneumonia</a:t>
            </a:r>
            <a:r>
              <a:rPr lang="en-US" sz="1400" dirty="0"/>
              <a:t>.</a:t>
            </a:r>
          </a:p>
          <a:p>
            <a:endParaRPr lang="en-US" sz="1400" dirty="0"/>
          </a:p>
        </p:txBody>
      </p:sp>
      <p:pic>
        <p:nvPicPr>
          <p:cNvPr id="4" name="Picture 3"/>
          <p:cNvPicPr>
            <a:picLocks noChangeAspect="1"/>
          </p:cNvPicPr>
          <p:nvPr/>
        </p:nvPicPr>
        <p:blipFill>
          <a:blip r:embed="rId2"/>
          <a:stretch>
            <a:fillRect/>
          </a:stretch>
        </p:blipFill>
        <p:spPr>
          <a:xfrm>
            <a:off x="3917660" y="1411142"/>
            <a:ext cx="3939477" cy="4863824"/>
          </a:xfrm>
          <a:prstGeom prst="rect">
            <a:avLst/>
          </a:prstGeom>
        </p:spPr>
      </p:pic>
    </p:spTree>
    <p:extLst>
      <p:ext uri="{BB962C8B-B14F-4D97-AF65-F5344CB8AC3E}">
        <p14:creationId xmlns:p14="http://schemas.microsoft.com/office/powerpoint/2010/main" val="3854364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Incubation Period</a:t>
            </a:r>
          </a:p>
        </p:txBody>
      </p:sp>
      <p:pic>
        <p:nvPicPr>
          <p:cNvPr id="4" name="Content Placeholder 3"/>
          <p:cNvPicPr>
            <a:picLocks noGrp="1" noChangeAspect="1"/>
          </p:cNvPicPr>
          <p:nvPr>
            <p:ph sz="quarter" idx="10"/>
          </p:nvPr>
        </p:nvPicPr>
        <p:blipFill>
          <a:blip r:embed="rId2"/>
          <a:stretch>
            <a:fillRect/>
          </a:stretch>
        </p:blipFill>
        <p:spPr>
          <a:xfrm>
            <a:off x="682530" y="1921079"/>
            <a:ext cx="7783699" cy="3182668"/>
          </a:xfrm>
          <a:prstGeom prst="rect">
            <a:avLst/>
          </a:prstGeom>
        </p:spPr>
      </p:pic>
    </p:spTree>
    <p:extLst>
      <p:ext uri="{BB962C8B-B14F-4D97-AF65-F5344CB8AC3E}">
        <p14:creationId xmlns:p14="http://schemas.microsoft.com/office/powerpoint/2010/main" val="13001946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Masks</a:t>
            </a:r>
          </a:p>
        </p:txBody>
      </p:sp>
      <p:sp>
        <p:nvSpPr>
          <p:cNvPr id="3" name="Content Placeholder 2"/>
          <p:cNvSpPr>
            <a:spLocks noGrp="1"/>
          </p:cNvSpPr>
          <p:nvPr>
            <p:ph sz="quarter" idx="10"/>
          </p:nvPr>
        </p:nvSpPr>
        <p:spPr/>
        <p:txBody>
          <a:bodyPr/>
          <a:lstStyle/>
          <a:p>
            <a:r>
              <a:rPr lang="en-US" sz="1400" dirty="0"/>
              <a:t>Usually the virus travels through droplets during sneezing or coughing. The vast majority of the droplets are less than 100 microns (0.1mm) across.</a:t>
            </a:r>
          </a:p>
          <a:p>
            <a:endParaRPr lang="en-US" sz="1600" dirty="0"/>
          </a:p>
        </p:txBody>
      </p:sp>
      <p:pic>
        <p:nvPicPr>
          <p:cNvPr id="4" name="Picture 3"/>
          <p:cNvPicPr>
            <a:picLocks noChangeAspect="1"/>
          </p:cNvPicPr>
          <p:nvPr/>
        </p:nvPicPr>
        <p:blipFill>
          <a:blip r:embed="rId2"/>
          <a:stretch>
            <a:fillRect/>
          </a:stretch>
        </p:blipFill>
        <p:spPr>
          <a:xfrm>
            <a:off x="1359017" y="2128687"/>
            <a:ext cx="5574304" cy="2442586"/>
          </a:xfrm>
          <a:prstGeom prst="rect">
            <a:avLst/>
          </a:prstGeom>
        </p:spPr>
      </p:pic>
      <p:pic>
        <p:nvPicPr>
          <p:cNvPr id="5" name="Picture 4"/>
          <p:cNvPicPr>
            <a:picLocks noChangeAspect="1"/>
          </p:cNvPicPr>
          <p:nvPr/>
        </p:nvPicPr>
        <p:blipFill rotWithShape="1">
          <a:blip r:embed="rId3"/>
          <a:srcRect l="12250" b="3670"/>
          <a:stretch/>
        </p:blipFill>
        <p:spPr>
          <a:xfrm>
            <a:off x="2961314" y="4470603"/>
            <a:ext cx="3037144" cy="1755572"/>
          </a:xfrm>
          <a:prstGeom prst="rect">
            <a:avLst/>
          </a:prstGeom>
        </p:spPr>
      </p:pic>
    </p:spTree>
    <p:extLst>
      <p:ext uri="{BB962C8B-B14F-4D97-AF65-F5344CB8AC3E}">
        <p14:creationId xmlns:p14="http://schemas.microsoft.com/office/powerpoint/2010/main" val="1493233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United States</a:t>
            </a:r>
          </a:p>
        </p:txBody>
      </p:sp>
      <p:sp>
        <p:nvSpPr>
          <p:cNvPr id="3" name="Content Placeholder 2"/>
          <p:cNvSpPr>
            <a:spLocks noGrp="1"/>
          </p:cNvSpPr>
          <p:nvPr>
            <p:ph sz="quarter" idx="10"/>
          </p:nvPr>
        </p:nvSpPr>
        <p:spPr>
          <a:xfrm>
            <a:off x="1791618" y="3265109"/>
            <a:ext cx="6633026" cy="1860564"/>
          </a:xfrm>
        </p:spPr>
        <p:txBody>
          <a:bodyPr/>
          <a:lstStyle/>
          <a:p>
            <a:r>
              <a:rPr lang="en-US" dirty="0"/>
              <a:t>Quarantine vs. Isolation</a:t>
            </a:r>
          </a:p>
          <a:p>
            <a:r>
              <a:rPr lang="en-US" dirty="0"/>
              <a:t>15 cases in the United States</a:t>
            </a:r>
          </a:p>
          <a:p>
            <a:r>
              <a:rPr lang="en-US" dirty="0"/>
              <a:t>2 instances of person-to-person spread in the U.S.</a:t>
            </a:r>
          </a:p>
          <a:p>
            <a:endParaRPr lang="en-US" dirty="0"/>
          </a:p>
        </p:txBody>
      </p:sp>
    </p:spTree>
    <p:extLst>
      <p:ext uri="{BB962C8B-B14F-4D97-AF65-F5344CB8AC3E}">
        <p14:creationId xmlns:p14="http://schemas.microsoft.com/office/powerpoint/2010/main" val="520560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Coronavirus</a:t>
            </a:r>
          </a:p>
        </p:txBody>
      </p:sp>
      <p:sp>
        <p:nvSpPr>
          <p:cNvPr id="3" name="Content Placeholder 2"/>
          <p:cNvSpPr>
            <a:spLocks noGrp="1"/>
          </p:cNvSpPr>
          <p:nvPr>
            <p:ph sz="quarter" idx="10"/>
          </p:nvPr>
        </p:nvSpPr>
        <p:spPr>
          <a:xfrm>
            <a:off x="2198307" y="2948978"/>
            <a:ext cx="4752146" cy="2302530"/>
          </a:xfrm>
        </p:spPr>
        <p:txBody>
          <a:bodyPr/>
          <a:lstStyle/>
          <a:p>
            <a:r>
              <a:rPr lang="en-US" dirty="0"/>
              <a:t>Before 2003, 4 known to affect man</a:t>
            </a:r>
          </a:p>
          <a:p>
            <a:r>
              <a:rPr lang="en-US" dirty="0"/>
              <a:t>2003 SARS (bats, civet cats)</a:t>
            </a:r>
          </a:p>
          <a:p>
            <a:r>
              <a:rPr lang="en-US" dirty="0"/>
              <a:t>2012 MERS-</a:t>
            </a:r>
            <a:r>
              <a:rPr lang="en-US" dirty="0" err="1"/>
              <a:t>CoV</a:t>
            </a:r>
            <a:r>
              <a:rPr lang="en-US" dirty="0"/>
              <a:t> (camels)</a:t>
            </a:r>
          </a:p>
          <a:p>
            <a:r>
              <a:rPr lang="en-US" dirty="0"/>
              <a:t>December 28, 2019 COVID-19</a:t>
            </a:r>
          </a:p>
          <a:p>
            <a:r>
              <a:rPr lang="en-US" dirty="0"/>
              <a:t>Wuhan, Hubei Province</a:t>
            </a:r>
          </a:p>
        </p:txBody>
      </p:sp>
    </p:spTree>
    <p:extLst>
      <p:ext uri="{BB962C8B-B14F-4D97-AF65-F5344CB8AC3E}">
        <p14:creationId xmlns:p14="http://schemas.microsoft.com/office/powerpoint/2010/main" val="6317264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2ACD8-7FFD-4C9D-87B0-5A503D674601}"/>
              </a:ext>
            </a:extLst>
          </p:cNvPr>
          <p:cNvSpPr>
            <a:spLocks noGrp="1"/>
          </p:cNvSpPr>
          <p:nvPr>
            <p:ph type="title"/>
          </p:nvPr>
        </p:nvSpPr>
        <p:spPr/>
        <p:txBody>
          <a:bodyPr/>
          <a:lstStyle/>
          <a:p>
            <a:r>
              <a:rPr lang="en-US" b="0" dirty="0"/>
              <a:t>Persons Under Investigation (PUI) in the United States</a:t>
            </a:r>
            <a:endParaRPr lang="en-US" dirty="0"/>
          </a:p>
        </p:txBody>
      </p:sp>
      <p:sp>
        <p:nvSpPr>
          <p:cNvPr id="3" name="Content Placeholder 2">
            <a:extLst>
              <a:ext uri="{FF2B5EF4-FFF2-40B4-BE49-F238E27FC236}">
                <a16:creationId xmlns:a16="http://schemas.microsoft.com/office/drawing/2014/main" id="{42D08420-A16B-4D98-8A6A-6DA27D51A5AB}"/>
              </a:ext>
            </a:extLst>
          </p:cNvPr>
          <p:cNvSpPr>
            <a:spLocks noGrp="1"/>
          </p:cNvSpPr>
          <p:nvPr>
            <p:ph sz="quarter" idx="10"/>
          </p:nvPr>
        </p:nvSpPr>
        <p:spPr/>
        <p:txBody>
          <a:bodyPr/>
          <a:lstStyle/>
          <a:p>
            <a:r>
              <a:rPr lang="en-US" dirty="0"/>
              <a:t>People under Investigation (PUI) in the United States</a:t>
            </a:r>
          </a:p>
          <a:p>
            <a:r>
              <a:rPr lang="en-US" dirty="0"/>
              <a:t>Positive	15</a:t>
            </a:r>
          </a:p>
          <a:p>
            <a:r>
              <a:rPr lang="en-US" dirty="0"/>
              <a:t>Negative	347</a:t>
            </a:r>
          </a:p>
          <a:p>
            <a:r>
              <a:rPr lang="en-US" dirty="0"/>
              <a:t>Pending§	81</a:t>
            </a:r>
          </a:p>
          <a:p>
            <a:r>
              <a:rPr lang="en-US" dirty="0"/>
              <a:t>Total	443</a:t>
            </a:r>
          </a:p>
          <a:p>
            <a:endParaRPr lang="en-US" dirty="0"/>
          </a:p>
          <a:p>
            <a:r>
              <a:rPr lang="en-US" b="1" dirty="0"/>
              <a:t>4% of specimens tested are positive for COVID-19</a:t>
            </a:r>
          </a:p>
          <a:p>
            <a:endParaRPr lang="en-US" dirty="0"/>
          </a:p>
          <a:p>
            <a:r>
              <a:rPr lang="en-US" dirty="0"/>
              <a:t>Number of states and territories with PUI: 42</a:t>
            </a:r>
          </a:p>
        </p:txBody>
      </p:sp>
    </p:spTree>
    <p:extLst>
      <p:ext uri="{BB962C8B-B14F-4D97-AF65-F5344CB8AC3E}">
        <p14:creationId xmlns:p14="http://schemas.microsoft.com/office/powerpoint/2010/main" val="32608146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Chinese Health in America</a:t>
            </a:r>
          </a:p>
        </p:txBody>
      </p:sp>
      <p:sp>
        <p:nvSpPr>
          <p:cNvPr id="3" name="Content Placeholder 2"/>
          <p:cNvSpPr>
            <a:spLocks noGrp="1"/>
          </p:cNvSpPr>
          <p:nvPr>
            <p:ph sz="quarter" idx="10"/>
          </p:nvPr>
        </p:nvSpPr>
        <p:spPr>
          <a:xfrm>
            <a:off x="817563" y="2322513"/>
            <a:ext cx="7767637" cy="3405187"/>
          </a:xfrm>
        </p:spPr>
        <p:txBody>
          <a:bodyPr/>
          <a:lstStyle/>
          <a:p>
            <a:r>
              <a:rPr lang="en-US" dirty="0"/>
              <a:t>Chinese Americans make up 1.2% of the total US population or 3.8 million individuals</a:t>
            </a:r>
          </a:p>
          <a:p>
            <a:r>
              <a:rPr lang="en-US" dirty="0"/>
              <a:t>California alone accounts for 40% of all Chinese Americans with 1.1 million individuals.</a:t>
            </a:r>
          </a:p>
          <a:p>
            <a:r>
              <a:rPr lang="en-US" dirty="0"/>
              <a:t>62% of Chinese immigrants in the US reported limited English proficiency.</a:t>
            </a:r>
          </a:p>
          <a:p>
            <a:r>
              <a:rPr lang="en-US" dirty="0"/>
              <a:t>34% of US-born Chinese speak some form of Chinese dialect at home.</a:t>
            </a:r>
          </a:p>
          <a:p>
            <a:r>
              <a:rPr lang="en-US" dirty="0"/>
              <a:t> </a:t>
            </a:r>
          </a:p>
        </p:txBody>
      </p:sp>
    </p:spTree>
    <p:extLst>
      <p:ext uri="{BB962C8B-B14F-4D97-AF65-F5344CB8AC3E}">
        <p14:creationId xmlns:p14="http://schemas.microsoft.com/office/powerpoint/2010/main" val="244445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Chinese Health in America</a:t>
            </a:r>
          </a:p>
        </p:txBody>
      </p:sp>
      <p:sp>
        <p:nvSpPr>
          <p:cNvPr id="3" name="Content Placeholder 2"/>
          <p:cNvSpPr>
            <a:spLocks noGrp="1"/>
          </p:cNvSpPr>
          <p:nvPr>
            <p:ph sz="quarter" idx="10"/>
          </p:nvPr>
        </p:nvSpPr>
        <p:spPr/>
        <p:txBody>
          <a:bodyPr/>
          <a:lstStyle/>
          <a:p>
            <a:r>
              <a:rPr lang="en-US" dirty="0"/>
              <a:t>Chinese have higher rates of hypertension compared to other Asian American groups and Whites.</a:t>
            </a:r>
          </a:p>
          <a:p>
            <a:r>
              <a:rPr lang="en-US" dirty="0"/>
              <a:t>Chinese American women are less likely than many Asian American and Pacific Islander women to having a recent Pap smear or mammogram.</a:t>
            </a:r>
          </a:p>
          <a:p>
            <a:r>
              <a:rPr lang="en-US"/>
              <a:t>Less </a:t>
            </a:r>
            <a:r>
              <a:rPr lang="en-US" dirty="0"/>
              <a:t>colon cancer screening is also seen among Chinese American men and women.</a:t>
            </a:r>
          </a:p>
          <a:p>
            <a:r>
              <a:rPr lang="en-US" dirty="0"/>
              <a:t>Cancer is the leading cause of death.</a:t>
            </a:r>
          </a:p>
          <a:p>
            <a:r>
              <a:rPr lang="en-US" dirty="0"/>
              <a:t>Heart disease is the second leading cause of mortality with a higher prevalence of hemorrhagic strokes and poorly controlled hypertension compared with Whites.</a:t>
            </a:r>
          </a:p>
        </p:txBody>
      </p:sp>
    </p:spTree>
    <p:extLst>
      <p:ext uri="{BB962C8B-B14F-4D97-AF65-F5344CB8AC3E}">
        <p14:creationId xmlns:p14="http://schemas.microsoft.com/office/powerpoint/2010/main" val="19244909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 Tuesday, February 18, 2020</a:t>
            </a:r>
          </a:p>
        </p:txBody>
      </p:sp>
      <p:sp>
        <p:nvSpPr>
          <p:cNvPr id="3" name="Content Placeholder 2"/>
          <p:cNvSpPr>
            <a:spLocks noGrp="1"/>
          </p:cNvSpPr>
          <p:nvPr>
            <p:ph sz="quarter" idx="10"/>
          </p:nvPr>
        </p:nvSpPr>
        <p:spPr>
          <a:xfrm>
            <a:off x="864350" y="1426129"/>
            <a:ext cx="7767637" cy="3691156"/>
          </a:xfrm>
        </p:spPr>
        <p:txBody>
          <a:bodyPr/>
          <a:lstStyle/>
          <a:p>
            <a:r>
              <a:rPr lang="en-US" dirty="0"/>
              <a:t>In China, 72,508 cases with 1,869 deaths = 2.6% mortality</a:t>
            </a:r>
          </a:p>
          <a:p>
            <a:r>
              <a:rPr lang="en-US" dirty="0"/>
              <a:t>Outside China, 820 cases with 4 deaths = 0.49% mortality</a:t>
            </a:r>
          </a:p>
        </p:txBody>
      </p:sp>
      <p:pic>
        <p:nvPicPr>
          <p:cNvPr id="4" name="Picture 3"/>
          <p:cNvPicPr>
            <a:picLocks noChangeAspect="1"/>
          </p:cNvPicPr>
          <p:nvPr/>
        </p:nvPicPr>
        <p:blipFill>
          <a:blip r:embed="rId2"/>
          <a:stretch>
            <a:fillRect/>
          </a:stretch>
        </p:blipFill>
        <p:spPr>
          <a:xfrm>
            <a:off x="551858" y="2457974"/>
            <a:ext cx="8045043" cy="3749879"/>
          </a:xfrm>
          <a:prstGeom prst="rect">
            <a:avLst/>
          </a:prstGeom>
        </p:spPr>
      </p:pic>
    </p:spTree>
    <p:extLst>
      <p:ext uri="{BB962C8B-B14F-4D97-AF65-F5344CB8AC3E}">
        <p14:creationId xmlns:p14="http://schemas.microsoft.com/office/powerpoint/2010/main" val="1245072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STREET VENDOR PREPARES A FROG FOR</a:t>
            </a:r>
            <a:br>
              <a:rPr lang="en-US" dirty="0"/>
            </a:br>
            <a:r>
              <a:rPr lang="en-US" dirty="0"/>
              <a:t>SALE IN A WUHAN STREET MARKET</a:t>
            </a:r>
          </a:p>
        </p:txBody>
      </p:sp>
      <p:pic>
        <p:nvPicPr>
          <p:cNvPr id="4" name="Content Placeholder 3"/>
          <p:cNvPicPr>
            <a:picLocks noGrp="1" noChangeAspect="1"/>
          </p:cNvPicPr>
          <p:nvPr>
            <p:ph sz="quarter" idx="10"/>
          </p:nvPr>
        </p:nvPicPr>
        <p:blipFill>
          <a:blip r:embed="rId2"/>
          <a:stretch>
            <a:fillRect/>
          </a:stretch>
        </p:blipFill>
        <p:spPr>
          <a:xfrm>
            <a:off x="1205362" y="1353920"/>
            <a:ext cx="6738036" cy="4872255"/>
          </a:xfrm>
          <a:prstGeom prst="rect">
            <a:avLst/>
          </a:prstGeom>
        </p:spPr>
      </p:pic>
    </p:spTree>
    <p:extLst>
      <p:ext uri="{BB962C8B-B14F-4D97-AF65-F5344CB8AC3E}">
        <p14:creationId xmlns:p14="http://schemas.microsoft.com/office/powerpoint/2010/main" val="3140068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Meat advertised in wholesale market</a:t>
            </a:r>
          </a:p>
        </p:txBody>
      </p:sp>
      <p:sp>
        <p:nvSpPr>
          <p:cNvPr id="3" name="Content Placeholder 2"/>
          <p:cNvSpPr>
            <a:spLocks noGrp="1"/>
          </p:cNvSpPr>
          <p:nvPr>
            <p:ph sz="quarter" idx="10"/>
          </p:nvPr>
        </p:nvSpPr>
        <p:spPr>
          <a:xfrm>
            <a:off x="5312895" y="1406907"/>
            <a:ext cx="3344544" cy="638786"/>
          </a:xfrm>
        </p:spPr>
        <p:txBody>
          <a:bodyPr/>
          <a:lstStyle/>
          <a:p>
            <a:r>
              <a:rPr lang="en-US" sz="1400" dirty="0"/>
              <a:t>Types of animal meat said to be available circulating online in China.</a:t>
            </a:r>
          </a:p>
        </p:txBody>
      </p:sp>
      <p:pic>
        <p:nvPicPr>
          <p:cNvPr id="4" name="Picture 3"/>
          <p:cNvPicPr>
            <a:picLocks noChangeAspect="1"/>
          </p:cNvPicPr>
          <p:nvPr/>
        </p:nvPicPr>
        <p:blipFill>
          <a:blip r:embed="rId2"/>
          <a:stretch>
            <a:fillRect/>
          </a:stretch>
        </p:blipFill>
        <p:spPr>
          <a:xfrm>
            <a:off x="536896" y="1399740"/>
            <a:ext cx="4645168" cy="5386954"/>
          </a:xfrm>
          <a:prstGeom prst="rect">
            <a:avLst/>
          </a:prstGeom>
        </p:spPr>
      </p:pic>
    </p:spTree>
    <p:extLst>
      <p:ext uri="{BB962C8B-B14F-4D97-AF65-F5344CB8AC3E}">
        <p14:creationId xmlns:p14="http://schemas.microsoft.com/office/powerpoint/2010/main" val="2035198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did 5 million </a:t>
            </a:r>
            <a:r>
              <a:rPr lang="en-US" dirty="0" err="1"/>
              <a:t>Wuhaners</a:t>
            </a:r>
            <a:r>
              <a:rPr lang="en-US" dirty="0"/>
              <a:t> go?</a:t>
            </a:r>
          </a:p>
        </p:txBody>
      </p:sp>
      <p:sp>
        <p:nvSpPr>
          <p:cNvPr id="3" name="Content Placeholder 2"/>
          <p:cNvSpPr>
            <a:spLocks noGrp="1"/>
          </p:cNvSpPr>
          <p:nvPr>
            <p:ph sz="quarter" idx="10"/>
          </p:nvPr>
        </p:nvSpPr>
        <p:spPr>
          <a:xfrm>
            <a:off x="556339" y="1381170"/>
            <a:ext cx="8117877" cy="375713"/>
          </a:xfrm>
        </p:spPr>
        <p:txBody>
          <a:bodyPr/>
          <a:lstStyle/>
          <a:p>
            <a:r>
              <a:rPr lang="en-US" sz="1400" dirty="0"/>
              <a:t>About five million residents left Wuhan before the city went into lockdown, revealed mayor Zhou </a:t>
            </a:r>
            <a:r>
              <a:rPr lang="en-US" sz="1400" dirty="0" err="1"/>
              <a:t>Xianwang</a:t>
            </a:r>
            <a:r>
              <a:rPr lang="en-US" sz="1400" dirty="0"/>
              <a:t> on January 26. Most headed to other cities in Hubei province according to Baidu, China’s popular search engine. Here we look at the top 30 destinations on two significant dates.</a:t>
            </a:r>
          </a:p>
          <a:p>
            <a:endParaRPr lang="en-US" sz="1400" dirty="0"/>
          </a:p>
        </p:txBody>
      </p:sp>
      <p:pic>
        <p:nvPicPr>
          <p:cNvPr id="4" name="Picture 3"/>
          <p:cNvPicPr>
            <a:picLocks noChangeAspect="1"/>
          </p:cNvPicPr>
          <p:nvPr/>
        </p:nvPicPr>
        <p:blipFill>
          <a:blip r:embed="rId2"/>
          <a:stretch>
            <a:fillRect/>
          </a:stretch>
        </p:blipFill>
        <p:spPr>
          <a:xfrm>
            <a:off x="1107347" y="2032161"/>
            <a:ext cx="6207854" cy="4194014"/>
          </a:xfrm>
          <a:prstGeom prst="rect">
            <a:avLst/>
          </a:prstGeom>
        </p:spPr>
      </p:pic>
    </p:spTree>
    <p:extLst>
      <p:ext uri="{BB962C8B-B14F-4D97-AF65-F5344CB8AC3E}">
        <p14:creationId xmlns:p14="http://schemas.microsoft.com/office/powerpoint/2010/main" val="3680462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Bridge Out of Wuhan</a:t>
            </a:r>
          </a:p>
        </p:txBody>
      </p:sp>
      <p:pic>
        <p:nvPicPr>
          <p:cNvPr id="3" name="Picture 2"/>
          <p:cNvPicPr>
            <a:picLocks noChangeAspect="1"/>
          </p:cNvPicPr>
          <p:nvPr/>
        </p:nvPicPr>
        <p:blipFill>
          <a:blip r:embed="rId2"/>
          <a:stretch>
            <a:fillRect/>
          </a:stretch>
        </p:blipFill>
        <p:spPr>
          <a:xfrm>
            <a:off x="2407641" y="1335315"/>
            <a:ext cx="4857953" cy="4762815"/>
          </a:xfrm>
          <a:prstGeom prst="rect">
            <a:avLst/>
          </a:prstGeom>
        </p:spPr>
      </p:pic>
    </p:spTree>
    <p:extLst>
      <p:ext uri="{BB962C8B-B14F-4D97-AF65-F5344CB8AC3E}">
        <p14:creationId xmlns:p14="http://schemas.microsoft.com/office/powerpoint/2010/main" val="399385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Wuhan</a:t>
            </a:r>
          </a:p>
        </p:txBody>
      </p:sp>
      <p:pic>
        <p:nvPicPr>
          <p:cNvPr id="3" name="Picture 2"/>
          <p:cNvPicPr>
            <a:picLocks noChangeAspect="1"/>
          </p:cNvPicPr>
          <p:nvPr/>
        </p:nvPicPr>
        <p:blipFill>
          <a:blip r:embed="rId2"/>
          <a:stretch>
            <a:fillRect/>
          </a:stretch>
        </p:blipFill>
        <p:spPr>
          <a:xfrm>
            <a:off x="2508309" y="1402612"/>
            <a:ext cx="4973956" cy="4876547"/>
          </a:xfrm>
          <a:prstGeom prst="rect">
            <a:avLst/>
          </a:prstGeom>
        </p:spPr>
      </p:pic>
    </p:spTree>
    <p:extLst>
      <p:ext uri="{BB962C8B-B14F-4D97-AF65-F5344CB8AC3E}">
        <p14:creationId xmlns:p14="http://schemas.microsoft.com/office/powerpoint/2010/main" val="2133657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Wuhan Highways</a:t>
            </a:r>
          </a:p>
        </p:txBody>
      </p:sp>
      <p:pic>
        <p:nvPicPr>
          <p:cNvPr id="3" name="Picture 2"/>
          <p:cNvPicPr>
            <a:picLocks noChangeAspect="1"/>
          </p:cNvPicPr>
          <p:nvPr/>
        </p:nvPicPr>
        <p:blipFill>
          <a:blip r:embed="rId2"/>
          <a:stretch>
            <a:fillRect/>
          </a:stretch>
        </p:blipFill>
        <p:spPr>
          <a:xfrm>
            <a:off x="2189125" y="1335315"/>
            <a:ext cx="4807293" cy="4713147"/>
          </a:xfrm>
          <a:prstGeom prst="rect">
            <a:avLst/>
          </a:prstGeom>
        </p:spPr>
      </p:pic>
    </p:spTree>
    <p:extLst>
      <p:ext uri="{BB962C8B-B14F-4D97-AF65-F5344CB8AC3E}">
        <p14:creationId xmlns:p14="http://schemas.microsoft.com/office/powerpoint/2010/main" val="26618972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VCBH_PPT_042315">
  <a:themeElements>
    <a:clrScheme name="VCPH">
      <a:dk1>
        <a:srgbClr val="006B9E"/>
      </a:dk1>
      <a:lt1>
        <a:srgbClr val="FFFFFF"/>
      </a:lt1>
      <a:dk2>
        <a:srgbClr val="000000"/>
      </a:dk2>
      <a:lt2>
        <a:srgbClr val="DEE5EF"/>
      </a:lt2>
      <a:accent1>
        <a:srgbClr val="A6CE39"/>
      </a:accent1>
      <a:accent2>
        <a:srgbClr val="D56424"/>
      </a:accent2>
      <a:accent3>
        <a:srgbClr val="783584"/>
      </a:accent3>
      <a:accent4>
        <a:srgbClr val="AABAC8"/>
      </a:accent4>
      <a:accent5>
        <a:srgbClr val="8590A1"/>
      </a:accent5>
      <a:accent6>
        <a:srgbClr val="EFA288"/>
      </a:accent6>
      <a:hlink>
        <a:srgbClr val="0D9B3B"/>
      </a:hlink>
      <a:folHlink>
        <a:srgbClr val="6C2F77"/>
      </a:folHlink>
    </a:clrScheme>
    <a:fontScheme name="VCBH">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dirty="0" err="1" smtClean="0">
            <a:ln>
              <a:noFill/>
            </a:ln>
            <a:solidFill>
              <a:schemeClr val="bg1"/>
            </a:solidFill>
            <a:effectLst/>
            <a:latin typeface="+mj-lt"/>
            <a:ea typeface="ＭＳ Ｐゴシック" charset="-128"/>
            <a:cs typeface="ＭＳ Ｐゴシック" charset="-128"/>
          </a:defRPr>
        </a:defPPr>
      </a:lstStyle>
    </a:spDef>
    <a:lnDef>
      <a:spPr bwMode="auto">
        <a:solidFill>
          <a:schemeClr val="accent1"/>
        </a:solidFill>
        <a:ln w="12700" cap="flat" cmpd="sng" algn="ctr">
          <a:solidFill>
            <a:schemeClr val="tx1"/>
          </a:solidFill>
          <a:prstDash val="solid"/>
          <a:round/>
          <a:headEnd type="none" w="med" len="med"/>
          <a:tailEnd type="none" w="med" len="med"/>
        </a:ln>
        <a:effectLst/>
      </a:spPr>
      <a:body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VCPH_Healthcare_PPT_10.07.2015.potx" id="{CF1B1A49-24C4-40DF-A5A1-CE1DC3EC984F}" vid="{1E0774D2-63EF-4FC9-886F-6C347D7992D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POWERPOINT_VCPH_PPT_Template</Template>
  <TotalTime>395</TotalTime>
  <Words>687</Words>
  <Application>Microsoft Office PowerPoint</Application>
  <PresentationFormat>On-screen Show (4:3)</PresentationFormat>
  <Paragraphs>116</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ＭＳ Ｐゴシック</vt:lpstr>
      <vt:lpstr>Arial</vt:lpstr>
      <vt:lpstr>Calibri</vt:lpstr>
      <vt:lpstr>inherit</vt:lpstr>
      <vt:lpstr>Tahoma</vt:lpstr>
      <vt:lpstr>VCBH_PPT_042315</vt:lpstr>
      <vt:lpstr>PowerPoint Presentation</vt:lpstr>
      <vt:lpstr>Public Health and the Chinese Community</vt:lpstr>
      <vt:lpstr>Coronavirus</vt:lpstr>
      <vt:lpstr>STREET VENDOR PREPARES A FROG FOR SALE IN A WUHAN STREET MARKET</vt:lpstr>
      <vt:lpstr>Meat advertised in wholesale market</vt:lpstr>
      <vt:lpstr>Where did 5 million Wuhaners go?</vt:lpstr>
      <vt:lpstr>A Bridge Out of Wuhan</vt:lpstr>
      <vt:lpstr>Wuhan</vt:lpstr>
      <vt:lpstr>Wuhan Highways</vt:lpstr>
      <vt:lpstr>Decontamination Before Entering a Building</vt:lpstr>
      <vt:lpstr>Long lines throughout China</vt:lpstr>
      <vt:lpstr>Things We Want to Know About any Virus</vt:lpstr>
      <vt:lpstr>COVID-19 as of this morning, February 15</vt:lpstr>
      <vt:lpstr>How lethal is this virus?</vt:lpstr>
      <vt:lpstr>How easily does it spread person-to-person? </vt:lpstr>
      <vt:lpstr>How much immunity is in the population? </vt:lpstr>
      <vt:lpstr>How well do we understand this virus? </vt:lpstr>
      <vt:lpstr>PRESENTATION TITLE  (CAN BE UP TO 2 LINES)</vt:lpstr>
      <vt:lpstr>February 13 COVID-19</vt:lpstr>
      <vt:lpstr>As of this morning, February 15</vt:lpstr>
      <vt:lpstr>Distribution of laboratory confirmed cases of COVID-19 by continent (except China), as of 12 February 2020</vt:lpstr>
      <vt:lpstr>Distribution of laboratory confirmed cases of COVID-19 by continent (except China), as of 13 February 2020</vt:lpstr>
      <vt:lpstr>As of this morning, February 15</vt:lpstr>
      <vt:lpstr>Geographic Distribution of COVID-19</vt:lpstr>
      <vt:lpstr>Geographic distribution of COVID-19 cases worldwide, 15 February </vt:lpstr>
      <vt:lpstr>Symptoms and complications</vt:lpstr>
      <vt:lpstr>Incubation Period</vt:lpstr>
      <vt:lpstr>Masks</vt:lpstr>
      <vt:lpstr>The United States</vt:lpstr>
      <vt:lpstr>Persons Under Investigation (PUI) in the United States</vt:lpstr>
      <vt:lpstr>Chinese Health in America</vt:lpstr>
      <vt:lpstr>Chinese Health in America</vt:lpstr>
      <vt:lpstr>Update Tuesday, February 18, 2020</vt:lpstr>
    </vt:vector>
  </TitlesOfParts>
  <Company>Idea Engineering</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Cortes, Monica</dc:creator>
  <cp:lastModifiedBy>Levin, Robert</cp:lastModifiedBy>
  <cp:revision>58</cp:revision>
  <cp:lastPrinted>2020-02-12T18:44:35Z</cp:lastPrinted>
  <dcterms:created xsi:type="dcterms:W3CDTF">2020-02-11T17:42:23Z</dcterms:created>
  <dcterms:modified xsi:type="dcterms:W3CDTF">2020-02-18T17:15:24Z</dcterms:modified>
</cp:coreProperties>
</file>